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57" r:id="rId3"/>
    <p:sldId id="258" r:id="rId4"/>
    <p:sldId id="259" r:id="rId5"/>
    <p:sldId id="260" r:id="rId6"/>
    <p:sldId id="261" r:id="rId7"/>
    <p:sldId id="262" r:id="rId8"/>
    <p:sldId id="263" r:id="rId9"/>
    <p:sldId id="265"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94660"/>
  </p:normalViewPr>
  <p:slideViewPr>
    <p:cSldViewPr snapToGrid="0">
      <p:cViewPr varScale="1">
        <p:scale>
          <a:sx n="90" d="100"/>
          <a:sy n="90" d="100"/>
        </p:scale>
        <p:origin x="87"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ata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ata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C7DB9C-6E84-44BB-8979-2A48A1599307}" type="doc">
      <dgm:prSet loTypeId="urn:microsoft.com/office/officeart/2005/8/layout/process4" loCatId="process" qsTypeId="urn:microsoft.com/office/officeart/2005/8/quickstyle/simple5" qsCatId="simple" csTypeId="urn:microsoft.com/office/officeart/2005/8/colors/colorful5" csCatId="colorful" phldr="1"/>
      <dgm:spPr/>
      <dgm:t>
        <a:bodyPr/>
        <a:lstStyle/>
        <a:p>
          <a:endParaRPr lang="en-US"/>
        </a:p>
      </dgm:t>
    </dgm:pt>
    <dgm:pt modelId="{1C70CF53-58DE-464A-92A4-7388550F1897}">
      <dgm:prSet/>
      <dgm:spPr/>
      <dgm:t>
        <a:bodyPr/>
        <a:lstStyle/>
        <a:p>
          <a:r>
            <a:rPr lang="en-US"/>
            <a:t>2 types of strokes</a:t>
          </a:r>
        </a:p>
      </dgm:t>
    </dgm:pt>
    <dgm:pt modelId="{B7753665-9758-4B61-A92C-18727770408E}" type="parTrans" cxnId="{1EFCECE4-C31D-4EB3-89E1-07E5ED4FC565}">
      <dgm:prSet/>
      <dgm:spPr/>
      <dgm:t>
        <a:bodyPr/>
        <a:lstStyle/>
        <a:p>
          <a:endParaRPr lang="en-US"/>
        </a:p>
      </dgm:t>
    </dgm:pt>
    <dgm:pt modelId="{F9868788-C248-4326-8FAA-D9D68E0ACEF2}" type="sibTrans" cxnId="{1EFCECE4-C31D-4EB3-89E1-07E5ED4FC565}">
      <dgm:prSet/>
      <dgm:spPr/>
      <dgm:t>
        <a:bodyPr/>
        <a:lstStyle/>
        <a:p>
          <a:endParaRPr lang="en-US"/>
        </a:p>
      </dgm:t>
    </dgm:pt>
    <dgm:pt modelId="{9672B9C5-A263-4AAB-951D-9D3A40CDA798}">
      <dgm:prSet/>
      <dgm:spPr/>
      <dgm:t>
        <a:bodyPr/>
        <a:lstStyle/>
        <a:p>
          <a:r>
            <a:rPr lang="en-US"/>
            <a:t>Hemorrhagic</a:t>
          </a:r>
        </a:p>
      </dgm:t>
    </dgm:pt>
    <dgm:pt modelId="{30C80359-0FA0-43D9-9439-A47BF1013364}" type="parTrans" cxnId="{625E768D-68BD-491A-A13C-A83CF3496F76}">
      <dgm:prSet/>
      <dgm:spPr/>
      <dgm:t>
        <a:bodyPr/>
        <a:lstStyle/>
        <a:p>
          <a:endParaRPr lang="en-US"/>
        </a:p>
      </dgm:t>
    </dgm:pt>
    <dgm:pt modelId="{E8A8E560-C2E6-472B-9A1E-671FCEF81EBB}" type="sibTrans" cxnId="{625E768D-68BD-491A-A13C-A83CF3496F76}">
      <dgm:prSet/>
      <dgm:spPr/>
      <dgm:t>
        <a:bodyPr/>
        <a:lstStyle/>
        <a:p>
          <a:endParaRPr lang="en-US"/>
        </a:p>
      </dgm:t>
    </dgm:pt>
    <dgm:pt modelId="{D6D3518D-95DE-456D-A7E8-7D51411A6080}">
      <dgm:prSet/>
      <dgm:spPr/>
      <dgm:t>
        <a:bodyPr/>
        <a:lstStyle/>
        <a:p>
          <a:r>
            <a:rPr lang="en-US"/>
            <a:t>Ischemic</a:t>
          </a:r>
        </a:p>
      </dgm:t>
    </dgm:pt>
    <dgm:pt modelId="{68D69F86-D0B6-419B-9C46-7FD7BCDA62B1}" type="parTrans" cxnId="{B7D9362B-86C6-4A04-81CE-873FC6D3D68B}">
      <dgm:prSet/>
      <dgm:spPr/>
      <dgm:t>
        <a:bodyPr/>
        <a:lstStyle/>
        <a:p>
          <a:endParaRPr lang="en-US"/>
        </a:p>
      </dgm:t>
    </dgm:pt>
    <dgm:pt modelId="{4D07763D-5A51-423F-AEE3-0E72487CFE70}" type="sibTrans" cxnId="{B7D9362B-86C6-4A04-81CE-873FC6D3D68B}">
      <dgm:prSet/>
      <dgm:spPr/>
      <dgm:t>
        <a:bodyPr/>
        <a:lstStyle/>
        <a:p>
          <a:endParaRPr lang="en-US"/>
        </a:p>
      </dgm:t>
    </dgm:pt>
    <dgm:pt modelId="{FEFB0126-BC5D-4C35-891C-0AE0E6385E63}">
      <dgm:prSet/>
      <dgm:spPr/>
      <dgm:t>
        <a:bodyPr/>
        <a:lstStyle/>
        <a:p>
          <a:r>
            <a:rPr lang="en-US"/>
            <a:t>According to the CDC, “every 40 seconds, someone in the United States has a stroke.”</a:t>
          </a:r>
        </a:p>
      </dgm:t>
    </dgm:pt>
    <dgm:pt modelId="{CC8446B1-7E1C-466F-BDAE-616E555EFAD0}" type="parTrans" cxnId="{D347E046-C14B-40D2-A2ED-B23E6F3FF86A}">
      <dgm:prSet/>
      <dgm:spPr/>
      <dgm:t>
        <a:bodyPr/>
        <a:lstStyle/>
        <a:p>
          <a:endParaRPr lang="en-US"/>
        </a:p>
      </dgm:t>
    </dgm:pt>
    <dgm:pt modelId="{13792191-3192-433A-8B6F-33EF471B0A4F}" type="sibTrans" cxnId="{D347E046-C14B-40D2-A2ED-B23E6F3FF86A}">
      <dgm:prSet/>
      <dgm:spPr/>
      <dgm:t>
        <a:bodyPr/>
        <a:lstStyle/>
        <a:p>
          <a:endParaRPr lang="en-US"/>
        </a:p>
      </dgm:t>
    </dgm:pt>
    <dgm:pt modelId="{099481FB-DF69-4794-984B-5642CCE58756}">
      <dgm:prSet/>
      <dgm:spPr/>
      <dgm:t>
        <a:bodyPr/>
        <a:lstStyle/>
        <a:p>
          <a:r>
            <a:rPr lang="en-US"/>
            <a:t>Many risk factors for all ages include high blood pressure, high cholesterol, diabetes, smoking, and obesity</a:t>
          </a:r>
        </a:p>
      </dgm:t>
    </dgm:pt>
    <dgm:pt modelId="{BEDAC863-5906-474B-86EB-216E39884E60}" type="parTrans" cxnId="{D4D23881-FE07-45F0-8120-0E2CCA9E471A}">
      <dgm:prSet/>
      <dgm:spPr/>
      <dgm:t>
        <a:bodyPr/>
        <a:lstStyle/>
        <a:p>
          <a:endParaRPr lang="en-US"/>
        </a:p>
      </dgm:t>
    </dgm:pt>
    <dgm:pt modelId="{7BEF58F3-8846-4DB5-9C41-E47976F9F211}" type="sibTrans" cxnId="{D4D23881-FE07-45F0-8120-0E2CCA9E471A}">
      <dgm:prSet/>
      <dgm:spPr/>
      <dgm:t>
        <a:bodyPr/>
        <a:lstStyle/>
        <a:p>
          <a:endParaRPr lang="en-US"/>
        </a:p>
      </dgm:t>
    </dgm:pt>
    <dgm:pt modelId="{39E7BE80-9FD8-4E2A-9237-3FF2D3E67949}" type="pres">
      <dgm:prSet presAssocID="{0AC7DB9C-6E84-44BB-8979-2A48A1599307}" presName="Name0" presStyleCnt="0">
        <dgm:presLayoutVars>
          <dgm:dir/>
          <dgm:animLvl val="lvl"/>
          <dgm:resizeHandles val="exact"/>
        </dgm:presLayoutVars>
      </dgm:prSet>
      <dgm:spPr/>
    </dgm:pt>
    <dgm:pt modelId="{1D809961-8130-4337-B0D1-683AF5FACC7E}" type="pres">
      <dgm:prSet presAssocID="{099481FB-DF69-4794-984B-5642CCE58756}" presName="boxAndChildren" presStyleCnt="0"/>
      <dgm:spPr/>
    </dgm:pt>
    <dgm:pt modelId="{59ECB010-2A12-40BB-B615-AA9EEED55C7A}" type="pres">
      <dgm:prSet presAssocID="{099481FB-DF69-4794-984B-5642CCE58756}" presName="parentTextBox" presStyleLbl="node1" presStyleIdx="0" presStyleCnt="3"/>
      <dgm:spPr/>
    </dgm:pt>
    <dgm:pt modelId="{AF8F9BC3-2935-469B-84B7-C3C44F35F61C}" type="pres">
      <dgm:prSet presAssocID="{13792191-3192-433A-8B6F-33EF471B0A4F}" presName="sp" presStyleCnt="0"/>
      <dgm:spPr/>
    </dgm:pt>
    <dgm:pt modelId="{D10DB0E4-0AB2-4F1A-8D31-10252F49E5CE}" type="pres">
      <dgm:prSet presAssocID="{FEFB0126-BC5D-4C35-891C-0AE0E6385E63}" presName="arrowAndChildren" presStyleCnt="0"/>
      <dgm:spPr/>
    </dgm:pt>
    <dgm:pt modelId="{AE1394A8-0D3A-4D24-AA80-EE51ADB4267A}" type="pres">
      <dgm:prSet presAssocID="{FEFB0126-BC5D-4C35-891C-0AE0E6385E63}" presName="parentTextArrow" presStyleLbl="node1" presStyleIdx="1" presStyleCnt="3"/>
      <dgm:spPr/>
    </dgm:pt>
    <dgm:pt modelId="{2FC68AFA-6797-47DE-910E-210F437A7247}" type="pres">
      <dgm:prSet presAssocID="{F9868788-C248-4326-8FAA-D9D68E0ACEF2}" presName="sp" presStyleCnt="0"/>
      <dgm:spPr/>
    </dgm:pt>
    <dgm:pt modelId="{91F3878D-AABE-465A-AC92-1E3AC66C891A}" type="pres">
      <dgm:prSet presAssocID="{1C70CF53-58DE-464A-92A4-7388550F1897}" presName="arrowAndChildren" presStyleCnt="0"/>
      <dgm:spPr/>
    </dgm:pt>
    <dgm:pt modelId="{61D5FABE-36C6-4DA3-BA5F-8D4F844B6BA0}" type="pres">
      <dgm:prSet presAssocID="{1C70CF53-58DE-464A-92A4-7388550F1897}" presName="parentTextArrow" presStyleLbl="node1" presStyleIdx="1" presStyleCnt="3"/>
      <dgm:spPr/>
    </dgm:pt>
    <dgm:pt modelId="{8CE4FBBB-7131-4F83-8F24-E7740CF3ACCB}" type="pres">
      <dgm:prSet presAssocID="{1C70CF53-58DE-464A-92A4-7388550F1897}" presName="arrow" presStyleLbl="node1" presStyleIdx="2" presStyleCnt="3"/>
      <dgm:spPr/>
    </dgm:pt>
    <dgm:pt modelId="{4339A4BC-9EB1-41F6-997F-B243D36FBC64}" type="pres">
      <dgm:prSet presAssocID="{1C70CF53-58DE-464A-92A4-7388550F1897}" presName="descendantArrow" presStyleCnt="0"/>
      <dgm:spPr/>
    </dgm:pt>
    <dgm:pt modelId="{6ECB26AE-7EC7-4936-94D3-3809B495CA92}" type="pres">
      <dgm:prSet presAssocID="{9672B9C5-A263-4AAB-951D-9D3A40CDA798}" presName="childTextArrow" presStyleLbl="fgAccFollowNode1" presStyleIdx="0" presStyleCnt="2">
        <dgm:presLayoutVars>
          <dgm:bulletEnabled val="1"/>
        </dgm:presLayoutVars>
      </dgm:prSet>
      <dgm:spPr/>
    </dgm:pt>
    <dgm:pt modelId="{827A3E7B-51B4-4609-A873-00476C174151}" type="pres">
      <dgm:prSet presAssocID="{D6D3518D-95DE-456D-A7E8-7D51411A6080}" presName="childTextArrow" presStyleLbl="fgAccFollowNode1" presStyleIdx="1" presStyleCnt="2">
        <dgm:presLayoutVars>
          <dgm:bulletEnabled val="1"/>
        </dgm:presLayoutVars>
      </dgm:prSet>
      <dgm:spPr/>
    </dgm:pt>
  </dgm:ptLst>
  <dgm:cxnLst>
    <dgm:cxn modelId="{B9C5E901-1E64-4DD7-BE19-6FC63CFF418C}" type="presOf" srcId="{1C70CF53-58DE-464A-92A4-7388550F1897}" destId="{8CE4FBBB-7131-4F83-8F24-E7740CF3ACCB}" srcOrd="1" destOrd="0" presId="urn:microsoft.com/office/officeart/2005/8/layout/process4"/>
    <dgm:cxn modelId="{B7D9362B-86C6-4A04-81CE-873FC6D3D68B}" srcId="{1C70CF53-58DE-464A-92A4-7388550F1897}" destId="{D6D3518D-95DE-456D-A7E8-7D51411A6080}" srcOrd="1" destOrd="0" parTransId="{68D69F86-D0B6-419B-9C46-7FD7BCDA62B1}" sibTransId="{4D07763D-5A51-423F-AEE3-0E72487CFE70}"/>
    <dgm:cxn modelId="{D347E046-C14B-40D2-A2ED-B23E6F3FF86A}" srcId="{0AC7DB9C-6E84-44BB-8979-2A48A1599307}" destId="{FEFB0126-BC5D-4C35-891C-0AE0E6385E63}" srcOrd="1" destOrd="0" parTransId="{CC8446B1-7E1C-466F-BDAE-616E555EFAD0}" sibTransId="{13792191-3192-433A-8B6F-33EF471B0A4F}"/>
    <dgm:cxn modelId="{D4D23881-FE07-45F0-8120-0E2CCA9E471A}" srcId="{0AC7DB9C-6E84-44BB-8979-2A48A1599307}" destId="{099481FB-DF69-4794-984B-5642CCE58756}" srcOrd="2" destOrd="0" parTransId="{BEDAC863-5906-474B-86EB-216E39884E60}" sibTransId="{7BEF58F3-8846-4DB5-9C41-E47976F9F211}"/>
    <dgm:cxn modelId="{625E768D-68BD-491A-A13C-A83CF3496F76}" srcId="{1C70CF53-58DE-464A-92A4-7388550F1897}" destId="{9672B9C5-A263-4AAB-951D-9D3A40CDA798}" srcOrd="0" destOrd="0" parTransId="{30C80359-0FA0-43D9-9439-A47BF1013364}" sibTransId="{E8A8E560-C2E6-472B-9A1E-671FCEF81EBB}"/>
    <dgm:cxn modelId="{BC45BEB0-7A38-48DD-82D4-D4B51F3D498F}" type="presOf" srcId="{099481FB-DF69-4794-984B-5642CCE58756}" destId="{59ECB010-2A12-40BB-B615-AA9EEED55C7A}" srcOrd="0" destOrd="0" presId="urn:microsoft.com/office/officeart/2005/8/layout/process4"/>
    <dgm:cxn modelId="{AE766AC1-A856-4EF0-AB89-DD6CB6026481}" type="presOf" srcId="{D6D3518D-95DE-456D-A7E8-7D51411A6080}" destId="{827A3E7B-51B4-4609-A873-00476C174151}" srcOrd="0" destOrd="0" presId="urn:microsoft.com/office/officeart/2005/8/layout/process4"/>
    <dgm:cxn modelId="{486F32C4-F774-48DE-8CBD-64771BAAAFC1}" type="presOf" srcId="{1C70CF53-58DE-464A-92A4-7388550F1897}" destId="{61D5FABE-36C6-4DA3-BA5F-8D4F844B6BA0}" srcOrd="0" destOrd="0" presId="urn:microsoft.com/office/officeart/2005/8/layout/process4"/>
    <dgm:cxn modelId="{838AF6C7-6B9C-4F48-8CBE-9BA0BBFB2888}" type="presOf" srcId="{FEFB0126-BC5D-4C35-891C-0AE0E6385E63}" destId="{AE1394A8-0D3A-4D24-AA80-EE51ADB4267A}" srcOrd="0" destOrd="0" presId="urn:microsoft.com/office/officeart/2005/8/layout/process4"/>
    <dgm:cxn modelId="{1EFCECE4-C31D-4EB3-89E1-07E5ED4FC565}" srcId="{0AC7DB9C-6E84-44BB-8979-2A48A1599307}" destId="{1C70CF53-58DE-464A-92A4-7388550F1897}" srcOrd="0" destOrd="0" parTransId="{B7753665-9758-4B61-A92C-18727770408E}" sibTransId="{F9868788-C248-4326-8FAA-D9D68E0ACEF2}"/>
    <dgm:cxn modelId="{E0D026E7-FC33-438A-9A78-B10C2B5C227C}" type="presOf" srcId="{0AC7DB9C-6E84-44BB-8979-2A48A1599307}" destId="{39E7BE80-9FD8-4E2A-9237-3FF2D3E67949}" srcOrd="0" destOrd="0" presId="urn:microsoft.com/office/officeart/2005/8/layout/process4"/>
    <dgm:cxn modelId="{133AA8E8-D75E-49FE-95D9-F517FD4A2D4D}" type="presOf" srcId="{9672B9C5-A263-4AAB-951D-9D3A40CDA798}" destId="{6ECB26AE-7EC7-4936-94D3-3809B495CA92}" srcOrd="0" destOrd="0" presId="urn:microsoft.com/office/officeart/2005/8/layout/process4"/>
    <dgm:cxn modelId="{A450BCB9-1F91-45A3-8373-048FD6E779D9}" type="presParOf" srcId="{39E7BE80-9FD8-4E2A-9237-3FF2D3E67949}" destId="{1D809961-8130-4337-B0D1-683AF5FACC7E}" srcOrd="0" destOrd="0" presId="urn:microsoft.com/office/officeart/2005/8/layout/process4"/>
    <dgm:cxn modelId="{2E4458E1-28EC-40D0-8B93-D08746AF750D}" type="presParOf" srcId="{1D809961-8130-4337-B0D1-683AF5FACC7E}" destId="{59ECB010-2A12-40BB-B615-AA9EEED55C7A}" srcOrd="0" destOrd="0" presId="urn:microsoft.com/office/officeart/2005/8/layout/process4"/>
    <dgm:cxn modelId="{F38172DE-12D8-4DAD-BD0B-46C1F027A840}" type="presParOf" srcId="{39E7BE80-9FD8-4E2A-9237-3FF2D3E67949}" destId="{AF8F9BC3-2935-469B-84B7-C3C44F35F61C}" srcOrd="1" destOrd="0" presId="urn:microsoft.com/office/officeart/2005/8/layout/process4"/>
    <dgm:cxn modelId="{0B6E6384-358C-4B30-9CC2-C91BF6B2A654}" type="presParOf" srcId="{39E7BE80-9FD8-4E2A-9237-3FF2D3E67949}" destId="{D10DB0E4-0AB2-4F1A-8D31-10252F49E5CE}" srcOrd="2" destOrd="0" presId="urn:microsoft.com/office/officeart/2005/8/layout/process4"/>
    <dgm:cxn modelId="{625C6918-017D-4FCA-B81A-7B5E7F3640D9}" type="presParOf" srcId="{D10DB0E4-0AB2-4F1A-8D31-10252F49E5CE}" destId="{AE1394A8-0D3A-4D24-AA80-EE51ADB4267A}" srcOrd="0" destOrd="0" presId="urn:microsoft.com/office/officeart/2005/8/layout/process4"/>
    <dgm:cxn modelId="{022288AF-7EED-4D04-8D33-9405D85EF9E6}" type="presParOf" srcId="{39E7BE80-9FD8-4E2A-9237-3FF2D3E67949}" destId="{2FC68AFA-6797-47DE-910E-210F437A7247}" srcOrd="3" destOrd="0" presId="urn:microsoft.com/office/officeart/2005/8/layout/process4"/>
    <dgm:cxn modelId="{26C9D0E7-D3E8-438C-9732-B3985EE9719F}" type="presParOf" srcId="{39E7BE80-9FD8-4E2A-9237-3FF2D3E67949}" destId="{91F3878D-AABE-465A-AC92-1E3AC66C891A}" srcOrd="4" destOrd="0" presId="urn:microsoft.com/office/officeart/2005/8/layout/process4"/>
    <dgm:cxn modelId="{B07C2C21-856D-4981-AC55-17E4595B0A4E}" type="presParOf" srcId="{91F3878D-AABE-465A-AC92-1E3AC66C891A}" destId="{61D5FABE-36C6-4DA3-BA5F-8D4F844B6BA0}" srcOrd="0" destOrd="0" presId="urn:microsoft.com/office/officeart/2005/8/layout/process4"/>
    <dgm:cxn modelId="{7F81B307-BC57-43AE-80CE-EFE70BC15645}" type="presParOf" srcId="{91F3878D-AABE-465A-AC92-1E3AC66C891A}" destId="{8CE4FBBB-7131-4F83-8F24-E7740CF3ACCB}" srcOrd="1" destOrd="0" presId="urn:microsoft.com/office/officeart/2005/8/layout/process4"/>
    <dgm:cxn modelId="{2C03AF58-3A2C-4110-8DFC-D06FF2420B28}" type="presParOf" srcId="{91F3878D-AABE-465A-AC92-1E3AC66C891A}" destId="{4339A4BC-9EB1-41F6-997F-B243D36FBC64}" srcOrd="2" destOrd="0" presId="urn:microsoft.com/office/officeart/2005/8/layout/process4"/>
    <dgm:cxn modelId="{31515F7F-D8E3-48B7-B90B-5A2ABB7DA8E2}" type="presParOf" srcId="{4339A4BC-9EB1-41F6-997F-B243D36FBC64}" destId="{6ECB26AE-7EC7-4936-94D3-3809B495CA92}" srcOrd="0" destOrd="0" presId="urn:microsoft.com/office/officeart/2005/8/layout/process4"/>
    <dgm:cxn modelId="{D2868A76-4792-492D-AD0E-9B1A5B5B4A70}" type="presParOf" srcId="{4339A4BC-9EB1-41F6-997F-B243D36FBC64}" destId="{827A3E7B-51B4-4609-A873-00476C174151}" srcOrd="1" destOrd="0" presId="urn:microsoft.com/office/officeart/2005/8/layout/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5A84AA-2AD2-40FD-A210-7A192357DAC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1802FA1-FCD7-4B47-B9D4-C7F43C7A4807}">
      <dgm:prSet/>
      <dgm:spPr/>
      <dgm:t>
        <a:bodyPr/>
        <a:lstStyle/>
        <a:p>
          <a:pPr>
            <a:lnSpc>
              <a:spcPct val="100000"/>
            </a:lnSpc>
          </a:pPr>
          <a:r>
            <a:rPr lang="en-US" dirty="0"/>
            <a:t>This dataset will be using demographics and medical records of patients to make predictions whether certain factors may have caused them to have had a stroke or not</a:t>
          </a:r>
        </a:p>
      </dgm:t>
    </dgm:pt>
    <dgm:pt modelId="{4E248C48-9F88-4F75-93DB-CE181DEEF564}" type="parTrans" cxnId="{093079CC-489A-438B-AE77-06417E470628}">
      <dgm:prSet/>
      <dgm:spPr/>
      <dgm:t>
        <a:bodyPr/>
        <a:lstStyle/>
        <a:p>
          <a:endParaRPr lang="en-US"/>
        </a:p>
      </dgm:t>
    </dgm:pt>
    <dgm:pt modelId="{8691CD65-74BE-4FD2-BAFC-15F032D4FFF8}" type="sibTrans" cxnId="{093079CC-489A-438B-AE77-06417E470628}">
      <dgm:prSet/>
      <dgm:spPr/>
      <dgm:t>
        <a:bodyPr/>
        <a:lstStyle/>
        <a:p>
          <a:endParaRPr lang="en-US"/>
        </a:p>
      </dgm:t>
    </dgm:pt>
    <dgm:pt modelId="{0EBC24AE-7DD6-41D6-801A-993339D65CBB}">
      <dgm:prSet/>
      <dgm:spPr/>
      <dgm:t>
        <a:bodyPr/>
        <a:lstStyle/>
        <a:p>
          <a:pPr>
            <a:lnSpc>
              <a:spcPct val="100000"/>
            </a:lnSpc>
          </a:pPr>
          <a:r>
            <a:rPr lang="en-US" dirty="0"/>
            <a:t>The dataset is from Kaggle, and it has 5110 rows and 12 columns</a:t>
          </a:r>
        </a:p>
      </dgm:t>
    </dgm:pt>
    <dgm:pt modelId="{6541B858-14C1-45AF-A0A3-AACE16538F79}" type="parTrans" cxnId="{2F1BE054-17A1-4660-A9C9-273BF40EE9F1}">
      <dgm:prSet/>
      <dgm:spPr/>
      <dgm:t>
        <a:bodyPr/>
        <a:lstStyle/>
        <a:p>
          <a:endParaRPr lang="en-US"/>
        </a:p>
      </dgm:t>
    </dgm:pt>
    <dgm:pt modelId="{120E18D1-86D1-413E-8D9A-FB10E67ECC4C}" type="sibTrans" cxnId="{2F1BE054-17A1-4660-A9C9-273BF40EE9F1}">
      <dgm:prSet/>
      <dgm:spPr/>
      <dgm:t>
        <a:bodyPr/>
        <a:lstStyle/>
        <a:p>
          <a:endParaRPr lang="en-US"/>
        </a:p>
      </dgm:t>
    </dgm:pt>
    <dgm:pt modelId="{FBE42225-44E9-48DD-BAE0-47EC76686C15}">
      <dgm:prSet/>
      <dgm:spPr/>
      <dgm:t>
        <a:bodyPr/>
        <a:lstStyle/>
        <a:p>
          <a:pPr>
            <a:lnSpc>
              <a:spcPct val="100000"/>
            </a:lnSpc>
          </a:pPr>
          <a:r>
            <a:rPr lang="en-US"/>
            <a:t>I will only use the medical related features and not include the features of ID, ever married, work type, or residence type</a:t>
          </a:r>
        </a:p>
      </dgm:t>
    </dgm:pt>
    <dgm:pt modelId="{3D2956B6-CAAC-444F-84B6-F2655D121BBA}" type="parTrans" cxnId="{32D8C2EE-B72B-43F6-BFB3-3AB9D631D57E}">
      <dgm:prSet/>
      <dgm:spPr/>
      <dgm:t>
        <a:bodyPr/>
        <a:lstStyle/>
        <a:p>
          <a:endParaRPr lang="en-US"/>
        </a:p>
      </dgm:t>
    </dgm:pt>
    <dgm:pt modelId="{ED4EDBBA-7DC6-41D7-9F3C-5AFD2673D470}" type="sibTrans" cxnId="{32D8C2EE-B72B-43F6-BFB3-3AB9D631D57E}">
      <dgm:prSet/>
      <dgm:spPr/>
      <dgm:t>
        <a:bodyPr/>
        <a:lstStyle/>
        <a:p>
          <a:endParaRPr lang="en-US"/>
        </a:p>
      </dgm:t>
    </dgm:pt>
    <dgm:pt modelId="{437DF9D6-55A3-4540-9146-9F048A52F92A}" type="pres">
      <dgm:prSet presAssocID="{625A84AA-2AD2-40FD-A210-7A192357DAC3}" presName="root" presStyleCnt="0">
        <dgm:presLayoutVars>
          <dgm:dir/>
          <dgm:resizeHandles val="exact"/>
        </dgm:presLayoutVars>
      </dgm:prSet>
      <dgm:spPr/>
    </dgm:pt>
    <dgm:pt modelId="{7990516C-7FF2-4A42-89B9-D0EFF8579F19}" type="pres">
      <dgm:prSet presAssocID="{21802FA1-FCD7-4B47-B9D4-C7F43C7A4807}" presName="compNode" presStyleCnt="0"/>
      <dgm:spPr/>
    </dgm:pt>
    <dgm:pt modelId="{8890B1B0-2E78-42FE-8440-9C6D4590D536}" type="pres">
      <dgm:prSet presAssocID="{21802FA1-FCD7-4B47-B9D4-C7F43C7A4807}" presName="bgRect" presStyleLbl="bgShp" presStyleIdx="0" presStyleCnt="3"/>
      <dgm:spPr/>
    </dgm:pt>
    <dgm:pt modelId="{0CF86B6C-2052-4FCB-BA57-05627725BD35}" type="pres">
      <dgm:prSet presAssocID="{21802FA1-FCD7-4B47-B9D4-C7F43C7A480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in head"/>
        </a:ext>
      </dgm:extLst>
    </dgm:pt>
    <dgm:pt modelId="{58720238-11E7-47FF-AD50-7DBFB4B21A17}" type="pres">
      <dgm:prSet presAssocID="{21802FA1-FCD7-4B47-B9D4-C7F43C7A4807}" presName="spaceRect" presStyleCnt="0"/>
      <dgm:spPr/>
    </dgm:pt>
    <dgm:pt modelId="{7AAD4245-DB39-4AF7-BBB7-3750E3A5F7CE}" type="pres">
      <dgm:prSet presAssocID="{21802FA1-FCD7-4B47-B9D4-C7F43C7A4807}" presName="parTx" presStyleLbl="revTx" presStyleIdx="0" presStyleCnt="3">
        <dgm:presLayoutVars>
          <dgm:chMax val="0"/>
          <dgm:chPref val="0"/>
        </dgm:presLayoutVars>
      </dgm:prSet>
      <dgm:spPr/>
    </dgm:pt>
    <dgm:pt modelId="{EED2A64D-B686-4DB2-AD1F-E2054D9A0101}" type="pres">
      <dgm:prSet presAssocID="{8691CD65-74BE-4FD2-BAFC-15F032D4FFF8}" presName="sibTrans" presStyleCnt="0"/>
      <dgm:spPr/>
    </dgm:pt>
    <dgm:pt modelId="{E0514865-EE78-45A8-B410-6511D6CD4A0E}" type="pres">
      <dgm:prSet presAssocID="{0EBC24AE-7DD6-41D6-801A-993339D65CBB}" presName="compNode" presStyleCnt="0"/>
      <dgm:spPr/>
    </dgm:pt>
    <dgm:pt modelId="{61D0A026-63A7-4DFF-85CA-DE33820AE0FC}" type="pres">
      <dgm:prSet presAssocID="{0EBC24AE-7DD6-41D6-801A-993339D65CBB}" presName="bgRect" presStyleLbl="bgShp" presStyleIdx="1" presStyleCnt="3"/>
      <dgm:spPr/>
    </dgm:pt>
    <dgm:pt modelId="{71D4D817-7B0A-4C6E-BACA-A2FFF8A3BD06}" type="pres">
      <dgm:prSet presAssocID="{0EBC24AE-7DD6-41D6-801A-993339D65CB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6030CDA0-B2CD-484E-9314-FFF2C62F6BFF}" type="pres">
      <dgm:prSet presAssocID="{0EBC24AE-7DD6-41D6-801A-993339D65CBB}" presName="spaceRect" presStyleCnt="0"/>
      <dgm:spPr/>
    </dgm:pt>
    <dgm:pt modelId="{69CAD29F-1E24-4043-8820-DB3522483049}" type="pres">
      <dgm:prSet presAssocID="{0EBC24AE-7DD6-41D6-801A-993339D65CBB}" presName="parTx" presStyleLbl="revTx" presStyleIdx="1" presStyleCnt="3">
        <dgm:presLayoutVars>
          <dgm:chMax val="0"/>
          <dgm:chPref val="0"/>
        </dgm:presLayoutVars>
      </dgm:prSet>
      <dgm:spPr/>
    </dgm:pt>
    <dgm:pt modelId="{2E5ADC0D-0718-4340-B8F5-42E20900C395}" type="pres">
      <dgm:prSet presAssocID="{120E18D1-86D1-413E-8D9A-FB10E67ECC4C}" presName="sibTrans" presStyleCnt="0"/>
      <dgm:spPr/>
    </dgm:pt>
    <dgm:pt modelId="{C3753A5F-E180-4520-B939-56E20D006138}" type="pres">
      <dgm:prSet presAssocID="{FBE42225-44E9-48DD-BAE0-47EC76686C15}" presName="compNode" presStyleCnt="0"/>
      <dgm:spPr/>
    </dgm:pt>
    <dgm:pt modelId="{C1E8FB16-CDE8-463B-9606-93D85496BEB2}" type="pres">
      <dgm:prSet presAssocID="{FBE42225-44E9-48DD-BAE0-47EC76686C15}" presName="bgRect" presStyleLbl="bgShp" presStyleIdx="2" presStyleCnt="3"/>
      <dgm:spPr/>
    </dgm:pt>
    <dgm:pt modelId="{84D383FA-8C15-484C-B175-6C24248C4D38}" type="pres">
      <dgm:prSet presAssocID="{FBE42225-44E9-48DD-BAE0-47EC76686C1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ethoscope"/>
        </a:ext>
      </dgm:extLst>
    </dgm:pt>
    <dgm:pt modelId="{964E23BF-1834-412A-B0A4-9AD00B20725D}" type="pres">
      <dgm:prSet presAssocID="{FBE42225-44E9-48DD-BAE0-47EC76686C15}" presName="spaceRect" presStyleCnt="0"/>
      <dgm:spPr/>
    </dgm:pt>
    <dgm:pt modelId="{5AF7340E-EEFD-47E8-8652-D7368E8AF63D}" type="pres">
      <dgm:prSet presAssocID="{FBE42225-44E9-48DD-BAE0-47EC76686C15}" presName="parTx" presStyleLbl="revTx" presStyleIdx="2" presStyleCnt="3">
        <dgm:presLayoutVars>
          <dgm:chMax val="0"/>
          <dgm:chPref val="0"/>
        </dgm:presLayoutVars>
      </dgm:prSet>
      <dgm:spPr/>
    </dgm:pt>
  </dgm:ptLst>
  <dgm:cxnLst>
    <dgm:cxn modelId="{85C21910-35B7-43A8-AF25-F87104CA2C2A}" type="presOf" srcId="{625A84AA-2AD2-40FD-A210-7A192357DAC3}" destId="{437DF9D6-55A3-4540-9146-9F048A52F92A}" srcOrd="0" destOrd="0" presId="urn:microsoft.com/office/officeart/2018/2/layout/IconVerticalSolidList"/>
    <dgm:cxn modelId="{5E59BA1C-3BA0-465E-8EDB-913A3027AEAF}" type="presOf" srcId="{0EBC24AE-7DD6-41D6-801A-993339D65CBB}" destId="{69CAD29F-1E24-4043-8820-DB3522483049}" srcOrd="0" destOrd="0" presId="urn:microsoft.com/office/officeart/2018/2/layout/IconVerticalSolidList"/>
    <dgm:cxn modelId="{6CEE5F70-C293-4AB8-A744-F49FB04D501F}" type="presOf" srcId="{FBE42225-44E9-48DD-BAE0-47EC76686C15}" destId="{5AF7340E-EEFD-47E8-8652-D7368E8AF63D}" srcOrd="0" destOrd="0" presId="urn:microsoft.com/office/officeart/2018/2/layout/IconVerticalSolidList"/>
    <dgm:cxn modelId="{2F1BE054-17A1-4660-A9C9-273BF40EE9F1}" srcId="{625A84AA-2AD2-40FD-A210-7A192357DAC3}" destId="{0EBC24AE-7DD6-41D6-801A-993339D65CBB}" srcOrd="1" destOrd="0" parTransId="{6541B858-14C1-45AF-A0A3-AACE16538F79}" sibTransId="{120E18D1-86D1-413E-8D9A-FB10E67ECC4C}"/>
    <dgm:cxn modelId="{093079CC-489A-438B-AE77-06417E470628}" srcId="{625A84AA-2AD2-40FD-A210-7A192357DAC3}" destId="{21802FA1-FCD7-4B47-B9D4-C7F43C7A4807}" srcOrd="0" destOrd="0" parTransId="{4E248C48-9F88-4F75-93DB-CE181DEEF564}" sibTransId="{8691CD65-74BE-4FD2-BAFC-15F032D4FFF8}"/>
    <dgm:cxn modelId="{D357ADEC-B194-491E-A362-5C67A493840B}" type="presOf" srcId="{21802FA1-FCD7-4B47-B9D4-C7F43C7A4807}" destId="{7AAD4245-DB39-4AF7-BBB7-3750E3A5F7CE}" srcOrd="0" destOrd="0" presId="urn:microsoft.com/office/officeart/2018/2/layout/IconVerticalSolidList"/>
    <dgm:cxn modelId="{32D8C2EE-B72B-43F6-BFB3-3AB9D631D57E}" srcId="{625A84AA-2AD2-40FD-A210-7A192357DAC3}" destId="{FBE42225-44E9-48DD-BAE0-47EC76686C15}" srcOrd="2" destOrd="0" parTransId="{3D2956B6-CAAC-444F-84B6-F2655D121BBA}" sibTransId="{ED4EDBBA-7DC6-41D7-9F3C-5AFD2673D470}"/>
    <dgm:cxn modelId="{B3B6435E-3A27-42DD-A3F1-78F773D17A0F}" type="presParOf" srcId="{437DF9D6-55A3-4540-9146-9F048A52F92A}" destId="{7990516C-7FF2-4A42-89B9-D0EFF8579F19}" srcOrd="0" destOrd="0" presId="urn:microsoft.com/office/officeart/2018/2/layout/IconVerticalSolidList"/>
    <dgm:cxn modelId="{DF8139AD-F8A8-4018-9D9B-AA02B2EC5EED}" type="presParOf" srcId="{7990516C-7FF2-4A42-89B9-D0EFF8579F19}" destId="{8890B1B0-2E78-42FE-8440-9C6D4590D536}" srcOrd="0" destOrd="0" presId="urn:microsoft.com/office/officeart/2018/2/layout/IconVerticalSolidList"/>
    <dgm:cxn modelId="{1C5A87BB-FA7D-4670-8056-79E3D2CFEC28}" type="presParOf" srcId="{7990516C-7FF2-4A42-89B9-D0EFF8579F19}" destId="{0CF86B6C-2052-4FCB-BA57-05627725BD35}" srcOrd="1" destOrd="0" presId="urn:microsoft.com/office/officeart/2018/2/layout/IconVerticalSolidList"/>
    <dgm:cxn modelId="{8FEDBD62-2203-4102-8FCF-9C2BA43AFC12}" type="presParOf" srcId="{7990516C-7FF2-4A42-89B9-D0EFF8579F19}" destId="{58720238-11E7-47FF-AD50-7DBFB4B21A17}" srcOrd="2" destOrd="0" presId="urn:microsoft.com/office/officeart/2018/2/layout/IconVerticalSolidList"/>
    <dgm:cxn modelId="{DDA648D9-B3E1-4266-AA7D-F93543E6954F}" type="presParOf" srcId="{7990516C-7FF2-4A42-89B9-D0EFF8579F19}" destId="{7AAD4245-DB39-4AF7-BBB7-3750E3A5F7CE}" srcOrd="3" destOrd="0" presId="urn:microsoft.com/office/officeart/2018/2/layout/IconVerticalSolidList"/>
    <dgm:cxn modelId="{00C96A77-CE44-4ECA-AF23-FF6A950EBA7A}" type="presParOf" srcId="{437DF9D6-55A3-4540-9146-9F048A52F92A}" destId="{EED2A64D-B686-4DB2-AD1F-E2054D9A0101}" srcOrd="1" destOrd="0" presId="urn:microsoft.com/office/officeart/2018/2/layout/IconVerticalSolidList"/>
    <dgm:cxn modelId="{131B023D-EE03-40B2-91FC-795C51DF2727}" type="presParOf" srcId="{437DF9D6-55A3-4540-9146-9F048A52F92A}" destId="{E0514865-EE78-45A8-B410-6511D6CD4A0E}" srcOrd="2" destOrd="0" presId="urn:microsoft.com/office/officeart/2018/2/layout/IconVerticalSolidList"/>
    <dgm:cxn modelId="{18314674-9CFC-4A57-86F5-E71E4B1D7B7F}" type="presParOf" srcId="{E0514865-EE78-45A8-B410-6511D6CD4A0E}" destId="{61D0A026-63A7-4DFF-85CA-DE33820AE0FC}" srcOrd="0" destOrd="0" presId="urn:microsoft.com/office/officeart/2018/2/layout/IconVerticalSolidList"/>
    <dgm:cxn modelId="{C2E78C62-BCEF-433B-9C19-00C4C0423EFE}" type="presParOf" srcId="{E0514865-EE78-45A8-B410-6511D6CD4A0E}" destId="{71D4D817-7B0A-4C6E-BACA-A2FFF8A3BD06}" srcOrd="1" destOrd="0" presId="urn:microsoft.com/office/officeart/2018/2/layout/IconVerticalSolidList"/>
    <dgm:cxn modelId="{EA9455BD-A116-4EF5-8ACE-05BCB22F13CB}" type="presParOf" srcId="{E0514865-EE78-45A8-B410-6511D6CD4A0E}" destId="{6030CDA0-B2CD-484E-9314-FFF2C62F6BFF}" srcOrd="2" destOrd="0" presId="urn:microsoft.com/office/officeart/2018/2/layout/IconVerticalSolidList"/>
    <dgm:cxn modelId="{EBAA4B73-DE60-480A-ACBC-5A1DBF3A48F0}" type="presParOf" srcId="{E0514865-EE78-45A8-B410-6511D6CD4A0E}" destId="{69CAD29F-1E24-4043-8820-DB3522483049}" srcOrd="3" destOrd="0" presId="urn:microsoft.com/office/officeart/2018/2/layout/IconVerticalSolidList"/>
    <dgm:cxn modelId="{F7EB0712-5398-4529-91EC-7497B4DC2189}" type="presParOf" srcId="{437DF9D6-55A3-4540-9146-9F048A52F92A}" destId="{2E5ADC0D-0718-4340-B8F5-42E20900C395}" srcOrd="3" destOrd="0" presId="urn:microsoft.com/office/officeart/2018/2/layout/IconVerticalSolidList"/>
    <dgm:cxn modelId="{5CCE411F-1592-4593-812D-91C2D429AA6A}" type="presParOf" srcId="{437DF9D6-55A3-4540-9146-9F048A52F92A}" destId="{C3753A5F-E180-4520-B939-56E20D006138}" srcOrd="4" destOrd="0" presId="urn:microsoft.com/office/officeart/2018/2/layout/IconVerticalSolidList"/>
    <dgm:cxn modelId="{B71C57E9-5FDD-451C-8B20-D046507BE5D0}" type="presParOf" srcId="{C3753A5F-E180-4520-B939-56E20D006138}" destId="{C1E8FB16-CDE8-463B-9606-93D85496BEB2}" srcOrd="0" destOrd="0" presId="urn:microsoft.com/office/officeart/2018/2/layout/IconVerticalSolidList"/>
    <dgm:cxn modelId="{A423524D-5E91-4F92-B955-BB386A60A6BC}" type="presParOf" srcId="{C3753A5F-E180-4520-B939-56E20D006138}" destId="{84D383FA-8C15-484C-B175-6C24248C4D38}" srcOrd="1" destOrd="0" presId="urn:microsoft.com/office/officeart/2018/2/layout/IconVerticalSolidList"/>
    <dgm:cxn modelId="{82405109-4CB2-488E-98A4-304A7E87F77F}" type="presParOf" srcId="{C3753A5F-E180-4520-B939-56E20D006138}" destId="{964E23BF-1834-412A-B0A4-9AD00B20725D}" srcOrd="2" destOrd="0" presId="urn:microsoft.com/office/officeart/2018/2/layout/IconVerticalSolidList"/>
    <dgm:cxn modelId="{92231753-88DF-48A2-B307-E0353F35C641}" type="presParOf" srcId="{C3753A5F-E180-4520-B939-56E20D006138}" destId="{5AF7340E-EEFD-47E8-8652-D7368E8AF63D}"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519C6E-2736-44D6-9C34-CBA9375DD90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D3B5C751-8561-499C-86B4-E346E71DF7F2}">
      <dgm:prSet/>
      <dgm:spPr/>
      <dgm:t>
        <a:bodyPr/>
        <a:lstStyle/>
        <a:p>
          <a:r>
            <a:rPr lang="en-US" dirty="0"/>
            <a:t>1. Gender</a:t>
          </a:r>
        </a:p>
      </dgm:t>
    </dgm:pt>
    <dgm:pt modelId="{D8DA0251-5B48-43E4-A8F7-0ABBFAD1A250}" type="parTrans" cxnId="{A630C4E1-3A0F-40D3-AB51-82A8A2037403}">
      <dgm:prSet/>
      <dgm:spPr/>
      <dgm:t>
        <a:bodyPr/>
        <a:lstStyle/>
        <a:p>
          <a:endParaRPr lang="en-US"/>
        </a:p>
      </dgm:t>
    </dgm:pt>
    <dgm:pt modelId="{6475E102-3E8B-48D7-B8D2-CDD8DCBEE2B1}" type="sibTrans" cxnId="{A630C4E1-3A0F-40D3-AB51-82A8A2037403}">
      <dgm:prSet/>
      <dgm:spPr/>
      <dgm:t>
        <a:bodyPr/>
        <a:lstStyle/>
        <a:p>
          <a:endParaRPr lang="en-US"/>
        </a:p>
      </dgm:t>
    </dgm:pt>
    <dgm:pt modelId="{227FFC8A-EF75-45A6-87B4-1E9CA76B2781}">
      <dgm:prSet/>
      <dgm:spPr/>
      <dgm:t>
        <a:bodyPr/>
        <a:lstStyle/>
        <a:p>
          <a:r>
            <a:rPr lang="en-US" dirty="0"/>
            <a:t>2. Age</a:t>
          </a:r>
        </a:p>
      </dgm:t>
    </dgm:pt>
    <dgm:pt modelId="{41F36EDD-E3E0-40DA-866D-719120254894}" type="parTrans" cxnId="{FF01C756-DF2C-4BDE-9192-7BD578656B07}">
      <dgm:prSet/>
      <dgm:spPr/>
      <dgm:t>
        <a:bodyPr/>
        <a:lstStyle/>
        <a:p>
          <a:endParaRPr lang="en-US"/>
        </a:p>
      </dgm:t>
    </dgm:pt>
    <dgm:pt modelId="{340EB4FD-F523-4B84-A22F-F0AEC2AAC88C}" type="sibTrans" cxnId="{FF01C756-DF2C-4BDE-9192-7BD578656B07}">
      <dgm:prSet/>
      <dgm:spPr/>
      <dgm:t>
        <a:bodyPr/>
        <a:lstStyle/>
        <a:p>
          <a:endParaRPr lang="en-US"/>
        </a:p>
      </dgm:t>
    </dgm:pt>
    <dgm:pt modelId="{22403C15-6BBA-4A08-B65A-A6D01ABD154D}">
      <dgm:prSet/>
      <dgm:spPr/>
      <dgm:t>
        <a:bodyPr/>
        <a:lstStyle/>
        <a:p>
          <a:r>
            <a:rPr lang="en-US" dirty="0"/>
            <a:t>3. Hypertension</a:t>
          </a:r>
        </a:p>
      </dgm:t>
    </dgm:pt>
    <dgm:pt modelId="{A7C936F4-3B09-4942-BD2A-50209B45D364}" type="parTrans" cxnId="{6D3503B4-9853-4710-8B82-5E7E485D7CA2}">
      <dgm:prSet/>
      <dgm:spPr/>
      <dgm:t>
        <a:bodyPr/>
        <a:lstStyle/>
        <a:p>
          <a:endParaRPr lang="en-US"/>
        </a:p>
      </dgm:t>
    </dgm:pt>
    <dgm:pt modelId="{7CB5104A-26DF-466B-93C9-6701C3F8BCC5}" type="sibTrans" cxnId="{6D3503B4-9853-4710-8B82-5E7E485D7CA2}">
      <dgm:prSet/>
      <dgm:spPr/>
      <dgm:t>
        <a:bodyPr/>
        <a:lstStyle/>
        <a:p>
          <a:endParaRPr lang="en-US"/>
        </a:p>
      </dgm:t>
    </dgm:pt>
    <dgm:pt modelId="{4971A8C1-9E37-4B7F-8432-0E490892D1B9}">
      <dgm:prSet/>
      <dgm:spPr/>
      <dgm:t>
        <a:bodyPr/>
        <a:lstStyle/>
        <a:p>
          <a:r>
            <a:rPr lang="en-US" dirty="0"/>
            <a:t>4. Heart disease</a:t>
          </a:r>
        </a:p>
      </dgm:t>
    </dgm:pt>
    <dgm:pt modelId="{BC80A7A7-8C08-421D-991B-0AEB3D931CF4}" type="parTrans" cxnId="{EBBBCA9E-7CA0-4B4C-881F-88CEAC3113DE}">
      <dgm:prSet/>
      <dgm:spPr/>
      <dgm:t>
        <a:bodyPr/>
        <a:lstStyle/>
        <a:p>
          <a:endParaRPr lang="en-US"/>
        </a:p>
      </dgm:t>
    </dgm:pt>
    <dgm:pt modelId="{9B4923DA-3F4A-4494-85D0-F49288EE419B}" type="sibTrans" cxnId="{EBBBCA9E-7CA0-4B4C-881F-88CEAC3113DE}">
      <dgm:prSet/>
      <dgm:spPr/>
      <dgm:t>
        <a:bodyPr/>
        <a:lstStyle/>
        <a:p>
          <a:endParaRPr lang="en-US"/>
        </a:p>
      </dgm:t>
    </dgm:pt>
    <dgm:pt modelId="{19CF4ABB-8F96-42F1-80A4-46FAD3B42F05}">
      <dgm:prSet/>
      <dgm:spPr/>
      <dgm:t>
        <a:bodyPr/>
        <a:lstStyle/>
        <a:p>
          <a:r>
            <a:rPr lang="en-US" dirty="0"/>
            <a:t>5. Avg glucose level</a:t>
          </a:r>
        </a:p>
      </dgm:t>
    </dgm:pt>
    <dgm:pt modelId="{5A637B57-3398-4237-9C6A-2A40AAF4A8EE}" type="parTrans" cxnId="{7C12BF8D-95AD-49DD-A5FA-B73B21D328F9}">
      <dgm:prSet/>
      <dgm:spPr/>
      <dgm:t>
        <a:bodyPr/>
        <a:lstStyle/>
        <a:p>
          <a:endParaRPr lang="en-US"/>
        </a:p>
      </dgm:t>
    </dgm:pt>
    <dgm:pt modelId="{9518714A-19A7-4767-8AEB-08A283A8E98F}" type="sibTrans" cxnId="{7C12BF8D-95AD-49DD-A5FA-B73B21D328F9}">
      <dgm:prSet/>
      <dgm:spPr/>
      <dgm:t>
        <a:bodyPr/>
        <a:lstStyle/>
        <a:p>
          <a:endParaRPr lang="en-US"/>
        </a:p>
      </dgm:t>
    </dgm:pt>
    <dgm:pt modelId="{486431EE-2453-4333-8A2B-C5063EF49386}">
      <dgm:prSet/>
      <dgm:spPr/>
      <dgm:t>
        <a:bodyPr/>
        <a:lstStyle/>
        <a:p>
          <a:r>
            <a:rPr lang="en-US" dirty="0"/>
            <a:t>6. BMI</a:t>
          </a:r>
        </a:p>
      </dgm:t>
    </dgm:pt>
    <dgm:pt modelId="{FA29CEA6-D827-4A0E-AB1F-D32B9CD33F49}" type="parTrans" cxnId="{A6FFCF76-4F29-41C8-AEBF-F39575B276D9}">
      <dgm:prSet/>
      <dgm:spPr/>
      <dgm:t>
        <a:bodyPr/>
        <a:lstStyle/>
        <a:p>
          <a:endParaRPr lang="en-US"/>
        </a:p>
      </dgm:t>
    </dgm:pt>
    <dgm:pt modelId="{0EDF6CF4-171F-4843-87AC-DCDADDA6C0FE}" type="sibTrans" cxnId="{A6FFCF76-4F29-41C8-AEBF-F39575B276D9}">
      <dgm:prSet/>
      <dgm:spPr/>
      <dgm:t>
        <a:bodyPr/>
        <a:lstStyle/>
        <a:p>
          <a:endParaRPr lang="en-US"/>
        </a:p>
      </dgm:t>
    </dgm:pt>
    <dgm:pt modelId="{919B31E5-FFF1-49AE-89EF-69D94D498C5E}">
      <dgm:prSet/>
      <dgm:spPr/>
      <dgm:t>
        <a:bodyPr/>
        <a:lstStyle/>
        <a:p>
          <a:r>
            <a:rPr lang="en-US" dirty="0"/>
            <a:t>7. Smoking status</a:t>
          </a:r>
        </a:p>
      </dgm:t>
    </dgm:pt>
    <dgm:pt modelId="{5F381196-34C6-432A-970B-F0D361A991B9}" type="parTrans" cxnId="{874038E8-46E8-422E-AE3D-2E149E462952}">
      <dgm:prSet/>
      <dgm:spPr/>
      <dgm:t>
        <a:bodyPr/>
        <a:lstStyle/>
        <a:p>
          <a:endParaRPr lang="en-US"/>
        </a:p>
      </dgm:t>
    </dgm:pt>
    <dgm:pt modelId="{7CB83528-EE20-4410-8FCE-E94FF11C8536}" type="sibTrans" cxnId="{874038E8-46E8-422E-AE3D-2E149E462952}">
      <dgm:prSet/>
      <dgm:spPr/>
      <dgm:t>
        <a:bodyPr/>
        <a:lstStyle/>
        <a:p>
          <a:endParaRPr lang="en-US"/>
        </a:p>
      </dgm:t>
    </dgm:pt>
    <dgm:pt modelId="{5009FD48-72D5-466F-A39B-08BC9694F16C}">
      <dgm:prSet/>
      <dgm:spPr/>
      <dgm:t>
        <a:bodyPr/>
        <a:lstStyle/>
        <a:p>
          <a:r>
            <a:rPr lang="en-US" dirty="0"/>
            <a:t>8. Stroke</a:t>
          </a:r>
        </a:p>
      </dgm:t>
    </dgm:pt>
    <dgm:pt modelId="{4FA4C712-8EB6-472D-A74E-AED899AFD46E}" type="parTrans" cxnId="{1150C3BE-B36C-4668-895E-305DBE408DBD}">
      <dgm:prSet/>
      <dgm:spPr/>
      <dgm:t>
        <a:bodyPr/>
        <a:lstStyle/>
        <a:p>
          <a:endParaRPr lang="en-US"/>
        </a:p>
      </dgm:t>
    </dgm:pt>
    <dgm:pt modelId="{AA02560B-75FD-442A-89AB-7C6FF141A90F}" type="sibTrans" cxnId="{1150C3BE-B36C-4668-895E-305DBE408DBD}">
      <dgm:prSet/>
      <dgm:spPr/>
      <dgm:t>
        <a:bodyPr/>
        <a:lstStyle/>
        <a:p>
          <a:endParaRPr lang="en-US"/>
        </a:p>
      </dgm:t>
    </dgm:pt>
    <dgm:pt modelId="{1708F917-FDED-4AD6-8B86-B3E1DA2CC1CA}" type="pres">
      <dgm:prSet presAssocID="{2B519C6E-2736-44D6-9C34-CBA9375DD907}" presName="linear" presStyleCnt="0">
        <dgm:presLayoutVars>
          <dgm:animLvl val="lvl"/>
          <dgm:resizeHandles val="exact"/>
        </dgm:presLayoutVars>
      </dgm:prSet>
      <dgm:spPr/>
    </dgm:pt>
    <dgm:pt modelId="{1A8A4A85-86EC-4720-A44F-EADDB3B120BF}" type="pres">
      <dgm:prSet presAssocID="{D3B5C751-8561-499C-86B4-E346E71DF7F2}" presName="parentText" presStyleLbl="node1" presStyleIdx="0" presStyleCnt="8">
        <dgm:presLayoutVars>
          <dgm:chMax val="0"/>
          <dgm:bulletEnabled val="1"/>
        </dgm:presLayoutVars>
      </dgm:prSet>
      <dgm:spPr/>
    </dgm:pt>
    <dgm:pt modelId="{CCD005B3-967C-4A78-8B18-835FB3C33C27}" type="pres">
      <dgm:prSet presAssocID="{6475E102-3E8B-48D7-B8D2-CDD8DCBEE2B1}" presName="spacer" presStyleCnt="0"/>
      <dgm:spPr/>
    </dgm:pt>
    <dgm:pt modelId="{CA238E99-B46F-4B0A-8B1F-07958973090E}" type="pres">
      <dgm:prSet presAssocID="{227FFC8A-EF75-45A6-87B4-1E9CA76B2781}" presName="parentText" presStyleLbl="node1" presStyleIdx="1" presStyleCnt="8">
        <dgm:presLayoutVars>
          <dgm:chMax val="0"/>
          <dgm:bulletEnabled val="1"/>
        </dgm:presLayoutVars>
      </dgm:prSet>
      <dgm:spPr/>
    </dgm:pt>
    <dgm:pt modelId="{DE041B10-D48A-4C04-88EB-3745B1C74DD5}" type="pres">
      <dgm:prSet presAssocID="{340EB4FD-F523-4B84-A22F-F0AEC2AAC88C}" presName="spacer" presStyleCnt="0"/>
      <dgm:spPr/>
    </dgm:pt>
    <dgm:pt modelId="{A932A406-ABFF-44D1-8490-15A8C5F57C69}" type="pres">
      <dgm:prSet presAssocID="{22403C15-6BBA-4A08-B65A-A6D01ABD154D}" presName="parentText" presStyleLbl="node1" presStyleIdx="2" presStyleCnt="8">
        <dgm:presLayoutVars>
          <dgm:chMax val="0"/>
          <dgm:bulletEnabled val="1"/>
        </dgm:presLayoutVars>
      </dgm:prSet>
      <dgm:spPr/>
    </dgm:pt>
    <dgm:pt modelId="{D3D92EC0-6BB6-4A28-B98C-0ED5FACEC868}" type="pres">
      <dgm:prSet presAssocID="{7CB5104A-26DF-466B-93C9-6701C3F8BCC5}" presName="spacer" presStyleCnt="0"/>
      <dgm:spPr/>
    </dgm:pt>
    <dgm:pt modelId="{BCB58334-0D7E-4266-9DA7-E320E33E6124}" type="pres">
      <dgm:prSet presAssocID="{4971A8C1-9E37-4B7F-8432-0E490892D1B9}" presName="parentText" presStyleLbl="node1" presStyleIdx="3" presStyleCnt="8">
        <dgm:presLayoutVars>
          <dgm:chMax val="0"/>
          <dgm:bulletEnabled val="1"/>
        </dgm:presLayoutVars>
      </dgm:prSet>
      <dgm:spPr/>
    </dgm:pt>
    <dgm:pt modelId="{8B8B7B30-3D9B-4489-A3BE-2D4ECC8C895B}" type="pres">
      <dgm:prSet presAssocID="{9B4923DA-3F4A-4494-85D0-F49288EE419B}" presName="spacer" presStyleCnt="0"/>
      <dgm:spPr/>
    </dgm:pt>
    <dgm:pt modelId="{A4FF8D9D-F393-434F-A179-C36245CEB2F2}" type="pres">
      <dgm:prSet presAssocID="{19CF4ABB-8F96-42F1-80A4-46FAD3B42F05}" presName="parentText" presStyleLbl="node1" presStyleIdx="4" presStyleCnt="8">
        <dgm:presLayoutVars>
          <dgm:chMax val="0"/>
          <dgm:bulletEnabled val="1"/>
        </dgm:presLayoutVars>
      </dgm:prSet>
      <dgm:spPr/>
    </dgm:pt>
    <dgm:pt modelId="{AF405CEF-5BBF-466E-9365-5A556351DC49}" type="pres">
      <dgm:prSet presAssocID="{9518714A-19A7-4767-8AEB-08A283A8E98F}" presName="spacer" presStyleCnt="0"/>
      <dgm:spPr/>
    </dgm:pt>
    <dgm:pt modelId="{874F7BC0-15D2-408B-8D61-DCDC77AA18BA}" type="pres">
      <dgm:prSet presAssocID="{486431EE-2453-4333-8A2B-C5063EF49386}" presName="parentText" presStyleLbl="node1" presStyleIdx="5" presStyleCnt="8">
        <dgm:presLayoutVars>
          <dgm:chMax val="0"/>
          <dgm:bulletEnabled val="1"/>
        </dgm:presLayoutVars>
      </dgm:prSet>
      <dgm:spPr/>
    </dgm:pt>
    <dgm:pt modelId="{3BE89B4C-4247-4BDE-9A80-C526C6902FAE}" type="pres">
      <dgm:prSet presAssocID="{0EDF6CF4-171F-4843-87AC-DCDADDA6C0FE}" presName="spacer" presStyleCnt="0"/>
      <dgm:spPr/>
    </dgm:pt>
    <dgm:pt modelId="{70E61416-E587-4B5C-B45D-42AADC1A7ABF}" type="pres">
      <dgm:prSet presAssocID="{919B31E5-FFF1-49AE-89EF-69D94D498C5E}" presName="parentText" presStyleLbl="node1" presStyleIdx="6" presStyleCnt="8">
        <dgm:presLayoutVars>
          <dgm:chMax val="0"/>
          <dgm:bulletEnabled val="1"/>
        </dgm:presLayoutVars>
      </dgm:prSet>
      <dgm:spPr/>
    </dgm:pt>
    <dgm:pt modelId="{335F7CAE-A6A0-4FC9-B355-EF3F5DCBF730}" type="pres">
      <dgm:prSet presAssocID="{7CB83528-EE20-4410-8FCE-E94FF11C8536}" presName="spacer" presStyleCnt="0"/>
      <dgm:spPr/>
    </dgm:pt>
    <dgm:pt modelId="{A9220430-D33D-4827-8E5E-CC3F630BB503}" type="pres">
      <dgm:prSet presAssocID="{5009FD48-72D5-466F-A39B-08BC9694F16C}" presName="parentText" presStyleLbl="node1" presStyleIdx="7" presStyleCnt="8">
        <dgm:presLayoutVars>
          <dgm:chMax val="0"/>
          <dgm:bulletEnabled val="1"/>
        </dgm:presLayoutVars>
      </dgm:prSet>
      <dgm:spPr/>
    </dgm:pt>
  </dgm:ptLst>
  <dgm:cxnLst>
    <dgm:cxn modelId="{3DE22E15-841E-487B-BD55-DBB7AC0DC393}" type="presOf" srcId="{4971A8C1-9E37-4B7F-8432-0E490892D1B9}" destId="{BCB58334-0D7E-4266-9DA7-E320E33E6124}" srcOrd="0" destOrd="0" presId="urn:microsoft.com/office/officeart/2005/8/layout/vList2"/>
    <dgm:cxn modelId="{37E0D017-7B13-4FB9-9E5F-868D454986D9}" type="presOf" srcId="{19CF4ABB-8F96-42F1-80A4-46FAD3B42F05}" destId="{A4FF8D9D-F393-434F-A179-C36245CEB2F2}" srcOrd="0" destOrd="0" presId="urn:microsoft.com/office/officeart/2005/8/layout/vList2"/>
    <dgm:cxn modelId="{1FAFB520-D9B6-49A8-B937-372CB956F4C0}" type="presOf" srcId="{D3B5C751-8561-499C-86B4-E346E71DF7F2}" destId="{1A8A4A85-86EC-4720-A44F-EADDB3B120BF}" srcOrd="0" destOrd="0" presId="urn:microsoft.com/office/officeart/2005/8/layout/vList2"/>
    <dgm:cxn modelId="{60E11728-E72A-4093-B9C1-C926119FE5E4}" type="presOf" srcId="{22403C15-6BBA-4A08-B65A-A6D01ABD154D}" destId="{A932A406-ABFF-44D1-8490-15A8C5F57C69}" srcOrd="0" destOrd="0" presId="urn:microsoft.com/office/officeart/2005/8/layout/vList2"/>
    <dgm:cxn modelId="{E1471F51-BFE4-452E-9C42-0629118510E4}" type="presOf" srcId="{227FFC8A-EF75-45A6-87B4-1E9CA76B2781}" destId="{CA238E99-B46F-4B0A-8B1F-07958973090E}" srcOrd="0" destOrd="0" presId="urn:microsoft.com/office/officeart/2005/8/layout/vList2"/>
    <dgm:cxn modelId="{80FCB553-BC06-433C-AEA3-099B41C707ED}" type="presOf" srcId="{919B31E5-FFF1-49AE-89EF-69D94D498C5E}" destId="{70E61416-E587-4B5C-B45D-42AADC1A7ABF}" srcOrd="0" destOrd="0" presId="urn:microsoft.com/office/officeart/2005/8/layout/vList2"/>
    <dgm:cxn modelId="{FF01C756-DF2C-4BDE-9192-7BD578656B07}" srcId="{2B519C6E-2736-44D6-9C34-CBA9375DD907}" destId="{227FFC8A-EF75-45A6-87B4-1E9CA76B2781}" srcOrd="1" destOrd="0" parTransId="{41F36EDD-E3E0-40DA-866D-719120254894}" sibTransId="{340EB4FD-F523-4B84-A22F-F0AEC2AAC88C}"/>
    <dgm:cxn modelId="{A6FFCF76-4F29-41C8-AEBF-F39575B276D9}" srcId="{2B519C6E-2736-44D6-9C34-CBA9375DD907}" destId="{486431EE-2453-4333-8A2B-C5063EF49386}" srcOrd="5" destOrd="0" parTransId="{FA29CEA6-D827-4A0E-AB1F-D32B9CD33F49}" sibTransId="{0EDF6CF4-171F-4843-87AC-DCDADDA6C0FE}"/>
    <dgm:cxn modelId="{7C12BF8D-95AD-49DD-A5FA-B73B21D328F9}" srcId="{2B519C6E-2736-44D6-9C34-CBA9375DD907}" destId="{19CF4ABB-8F96-42F1-80A4-46FAD3B42F05}" srcOrd="4" destOrd="0" parTransId="{5A637B57-3398-4237-9C6A-2A40AAF4A8EE}" sibTransId="{9518714A-19A7-4767-8AEB-08A283A8E98F}"/>
    <dgm:cxn modelId="{F9D02D97-28C4-478F-B0B0-66E721743FC7}" type="presOf" srcId="{5009FD48-72D5-466F-A39B-08BC9694F16C}" destId="{A9220430-D33D-4827-8E5E-CC3F630BB503}" srcOrd="0" destOrd="0" presId="urn:microsoft.com/office/officeart/2005/8/layout/vList2"/>
    <dgm:cxn modelId="{EBBBCA9E-7CA0-4B4C-881F-88CEAC3113DE}" srcId="{2B519C6E-2736-44D6-9C34-CBA9375DD907}" destId="{4971A8C1-9E37-4B7F-8432-0E490892D1B9}" srcOrd="3" destOrd="0" parTransId="{BC80A7A7-8C08-421D-991B-0AEB3D931CF4}" sibTransId="{9B4923DA-3F4A-4494-85D0-F49288EE419B}"/>
    <dgm:cxn modelId="{6D3503B4-9853-4710-8B82-5E7E485D7CA2}" srcId="{2B519C6E-2736-44D6-9C34-CBA9375DD907}" destId="{22403C15-6BBA-4A08-B65A-A6D01ABD154D}" srcOrd="2" destOrd="0" parTransId="{A7C936F4-3B09-4942-BD2A-50209B45D364}" sibTransId="{7CB5104A-26DF-466B-93C9-6701C3F8BCC5}"/>
    <dgm:cxn modelId="{B7B870B6-0321-49A7-9DF6-8782FC58FD4C}" type="presOf" srcId="{2B519C6E-2736-44D6-9C34-CBA9375DD907}" destId="{1708F917-FDED-4AD6-8B86-B3E1DA2CC1CA}" srcOrd="0" destOrd="0" presId="urn:microsoft.com/office/officeart/2005/8/layout/vList2"/>
    <dgm:cxn modelId="{1150C3BE-B36C-4668-895E-305DBE408DBD}" srcId="{2B519C6E-2736-44D6-9C34-CBA9375DD907}" destId="{5009FD48-72D5-466F-A39B-08BC9694F16C}" srcOrd="7" destOrd="0" parTransId="{4FA4C712-8EB6-472D-A74E-AED899AFD46E}" sibTransId="{AA02560B-75FD-442A-89AB-7C6FF141A90F}"/>
    <dgm:cxn modelId="{A630C4E1-3A0F-40D3-AB51-82A8A2037403}" srcId="{2B519C6E-2736-44D6-9C34-CBA9375DD907}" destId="{D3B5C751-8561-499C-86B4-E346E71DF7F2}" srcOrd="0" destOrd="0" parTransId="{D8DA0251-5B48-43E4-A8F7-0ABBFAD1A250}" sibTransId="{6475E102-3E8B-48D7-B8D2-CDD8DCBEE2B1}"/>
    <dgm:cxn modelId="{874038E8-46E8-422E-AE3D-2E149E462952}" srcId="{2B519C6E-2736-44D6-9C34-CBA9375DD907}" destId="{919B31E5-FFF1-49AE-89EF-69D94D498C5E}" srcOrd="6" destOrd="0" parTransId="{5F381196-34C6-432A-970B-F0D361A991B9}" sibTransId="{7CB83528-EE20-4410-8FCE-E94FF11C8536}"/>
    <dgm:cxn modelId="{649B04F9-DAC5-4F1B-9EF8-6B6401E0E6BE}" type="presOf" srcId="{486431EE-2453-4333-8A2B-C5063EF49386}" destId="{874F7BC0-15D2-408B-8D61-DCDC77AA18BA}" srcOrd="0" destOrd="0" presId="urn:microsoft.com/office/officeart/2005/8/layout/vList2"/>
    <dgm:cxn modelId="{21E1AD5C-7219-4CE6-A403-B2786C6C5F91}" type="presParOf" srcId="{1708F917-FDED-4AD6-8B86-B3E1DA2CC1CA}" destId="{1A8A4A85-86EC-4720-A44F-EADDB3B120BF}" srcOrd="0" destOrd="0" presId="urn:microsoft.com/office/officeart/2005/8/layout/vList2"/>
    <dgm:cxn modelId="{91D0222F-119E-4E2E-A30A-3FD43D7B0245}" type="presParOf" srcId="{1708F917-FDED-4AD6-8B86-B3E1DA2CC1CA}" destId="{CCD005B3-967C-4A78-8B18-835FB3C33C27}" srcOrd="1" destOrd="0" presId="urn:microsoft.com/office/officeart/2005/8/layout/vList2"/>
    <dgm:cxn modelId="{378AB7BF-9D3C-47B2-8340-588A35384D98}" type="presParOf" srcId="{1708F917-FDED-4AD6-8B86-B3E1DA2CC1CA}" destId="{CA238E99-B46F-4B0A-8B1F-07958973090E}" srcOrd="2" destOrd="0" presId="urn:microsoft.com/office/officeart/2005/8/layout/vList2"/>
    <dgm:cxn modelId="{EA533E42-A6CC-4832-8399-355C54A68A56}" type="presParOf" srcId="{1708F917-FDED-4AD6-8B86-B3E1DA2CC1CA}" destId="{DE041B10-D48A-4C04-88EB-3745B1C74DD5}" srcOrd="3" destOrd="0" presId="urn:microsoft.com/office/officeart/2005/8/layout/vList2"/>
    <dgm:cxn modelId="{A10F0A28-EF4F-480D-A21A-03B6CAA24AFB}" type="presParOf" srcId="{1708F917-FDED-4AD6-8B86-B3E1DA2CC1CA}" destId="{A932A406-ABFF-44D1-8490-15A8C5F57C69}" srcOrd="4" destOrd="0" presId="urn:microsoft.com/office/officeart/2005/8/layout/vList2"/>
    <dgm:cxn modelId="{0BCA83A1-45E2-456A-8143-408636C7AF7E}" type="presParOf" srcId="{1708F917-FDED-4AD6-8B86-B3E1DA2CC1CA}" destId="{D3D92EC0-6BB6-4A28-B98C-0ED5FACEC868}" srcOrd="5" destOrd="0" presId="urn:microsoft.com/office/officeart/2005/8/layout/vList2"/>
    <dgm:cxn modelId="{B81A7E31-627B-455C-A46D-7815C4A59D7C}" type="presParOf" srcId="{1708F917-FDED-4AD6-8B86-B3E1DA2CC1CA}" destId="{BCB58334-0D7E-4266-9DA7-E320E33E6124}" srcOrd="6" destOrd="0" presId="urn:microsoft.com/office/officeart/2005/8/layout/vList2"/>
    <dgm:cxn modelId="{556FE81A-4B22-42EF-B777-67D253095912}" type="presParOf" srcId="{1708F917-FDED-4AD6-8B86-B3E1DA2CC1CA}" destId="{8B8B7B30-3D9B-4489-A3BE-2D4ECC8C895B}" srcOrd="7" destOrd="0" presId="urn:microsoft.com/office/officeart/2005/8/layout/vList2"/>
    <dgm:cxn modelId="{50BF1183-23DB-4A72-B007-2FD6B296ED93}" type="presParOf" srcId="{1708F917-FDED-4AD6-8B86-B3E1DA2CC1CA}" destId="{A4FF8D9D-F393-434F-A179-C36245CEB2F2}" srcOrd="8" destOrd="0" presId="urn:microsoft.com/office/officeart/2005/8/layout/vList2"/>
    <dgm:cxn modelId="{A006B942-B280-4788-9370-173ED5DF2D53}" type="presParOf" srcId="{1708F917-FDED-4AD6-8B86-B3E1DA2CC1CA}" destId="{AF405CEF-5BBF-466E-9365-5A556351DC49}" srcOrd="9" destOrd="0" presId="urn:microsoft.com/office/officeart/2005/8/layout/vList2"/>
    <dgm:cxn modelId="{5BF9B93B-D95A-43ED-9CAC-DD3C30059695}" type="presParOf" srcId="{1708F917-FDED-4AD6-8B86-B3E1DA2CC1CA}" destId="{874F7BC0-15D2-408B-8D61-DCDC77AA18BA}" srcOrd="10" destOrd="0" presId="urn:microsoft.com/office/officeart/2005/8/layout/vList2"/>
    <dgm:cxn modelId="{3FAA7A0A-56AA-4346-A5B9-7400C7B0B9FF}" type="presParOf" srcId="{1708F917-FDED-4AD6-8B86-B3E1DA2CC1CA}" destId="{3BE89B4C-4247-4BDE-9A80-C526C6902FAE}" srcOrd="11" destOrd="0" presId="urn:microsoft.com/office/officeart/2005/8/layout/vList2"/>
    <dgm:cxn modelId="{D785F356-7A55-460A-988F-441A6499F140}" type="presParOf" srcId="{1708F917-FDED-4AD6-8B86-B3E1DA2CC1CA}" destId="{70E61416-E587-4B5C-B45D-42AADC1A7ABF}" srcOrd="12" destOrd="0" presId="urn:microsoft.com/office/officeart/2005/8/layout/vList2"/>
    <dgm:cxn modelId="{993D5A63-C4E6-4C2F-BC63-9A524BA5941F}" type="presParOf" srcId="{1708F917-FDED-4AD6-8B86-B3E1DA2CC1CA}" destId="{335F7CAE-A6A0-4FC9-B355-EF3F5DCBF730}" srcOrd="13" destOrd="0" presId="urn:microsoft.com/office/officeart/2005/8/layout/vList2"/>
    <dgm:cxn modelId="{7FF1D9A4-F926-401C-BE01-9893911DB00F}" type="presParOf" srcId="{1708F917-FDED-4AD6-8B86-B3E1DA2CC1CA}" destId="{A9220430-D33D-4827-8E5E-CC3F630BB503}" srcOrd="1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F418B43-BD42-4C0C-88DE-290598967076}"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8DCE5456-1A2C-48F6-8557-76942199AA0D}">
      <dgm:prSet/>
      <dgm:spPr/>
      <dgm:t>
        <a:bodyPr/>
        <a:lstStyle/>
        <a:p>
          <a:pPr>
            <a:lnSpc>
              <a:spcPct val="100000"/>
            </a:lnSpc>
          </a:pPr>
          <a:r>
            <a:rPr lang="en-US"/>
            <a:t>Logistic Regression</a:t>
          </a:r>
        </a:p>
      </dgm:t>
    </dgm:pt>
    <dgm:pt modelId="{9DE560E9-32BC-4B10-932D-8A0E7D17064E}" type="parTrans" cxnId="{199E3274-4ACA-4B36-8965-E3EB7C448951}">
      <dgm:prSet/>
      <dgm:spPr/>
      <dgm:t>
        <a:bodyPr/>
        <a:lstStyle/>
        <a:p>
          <a:endParaRPr lang="en-US"/>
        </a:p>
      </dgm:t>
    </dgm:pt>
    <dgm:pt modelId="{92186880-1D98-40CE-B12B-EED6ACF69066}" type="sibTrans" cxnId="{199E3274-4ACA-4B36-8965-E3EB7C448951}">
      <dgm:prSet/>
      <dgm:spPr/>
      <dgm:t>
        <a:bodyPr/>
        <a:lstStyle/>
        <a:p>
          <a:pPr>
            <a:lnSpc>
              <a:spcPct val="100000"/>
            </a:lnSpc>
          </a:pPr>
          <a:endParaRPr lang="en-US"/>
        </a:p>
      </dgm:t>
    </dgm:pt>
    <dgm:pt modelId="{A4D5EF7D-BF73-42DC-AFC6-DE77D8EC683D}">
      <dgm:prSet/>
      <dgm:spPr/>
      <dgm:t>
        <a:bodyPr/>
        <a:lstStyle/>
        <a:p>
          <a:pPr>
            <a:lnSpc>
              <a:spcPct val="100000"/>
            </a:lnSpc>
          </a:pPr>
          <a:r>
            <a:rPr lang="en-US"/>
            <a:t>Random Forest Classifier</a:t>
          </a:r>
        </a:p>
      </dgm:t>
    </dgm:pt>
    <dgm:pt modelId="{C28F60ED-9E81-4F20-94D6-677FB681656D}" type="parTrans" cxnId="{B5EB2994-8DAA-461D-AA7E-C572FA7B8142}">
      <dgm:prSet/>
      <dgm:spPr/>
      <dgm:t>
        <a:bodyPr/>
        <a:lstStyle/>
        <a:p>
          <a:endParaRPr lang="en-US"/>
        </a:p>
      </dgm:t>
    </dgm:pt>
    <dgm:pt modelId="{D8767855-4A9D-4706-8BD9-E6A91C0E27EF}" type="sibTrans" cxnId="{B5EB2994-8DAA-461D-AA7E-C572FA7B8142}">
      <dgm:prSet/>
      <dgm:spPr/>
      <dgm:t>
        <a:bodyPr/>
        <a:lstStyle/>
        <a:p>
          <a:endParaRPr lang="en-US"/>
        </a:p>
      </dgm:t>
    </dgm:pt>
    <dgm:pt modelId="{4E87DDC3-7F0D-44B1-9055-4F1294BC01D4}" type="pres">
      <dgm:prSet presAssocID="{1F418B43-BD42-4C0C-88DE-290598967076}" presName="root" presStyleCnt="0">
        <dgm:presLayoutVars>
          <dgm:dir/>
          <dgm:resizeHandles val="exact"/>
        </dgm:presLayoutVars>
      </dgm:prSet>
      <dgm:spPr/>
    </dgm:pt>
    <dgm:pt modelId="{598ED457-9C5A-4B49-B482-6B0BC2EC1C10}" type="pres">
      <dgm:prSet presAssocID="{1F418B43-BD42-4C0C-88DE-290598967076}" presName="container" presStyleCnt="0">
        <dgm:presLayoutVars>
          <dgm:dir/>
          <dgm:resizeHandles val="exact"/>
        </dgm:presLayoutVars>
      </dgm:prSet>
      <dgm:spPr/>
    </dgm:pt>
    <dgm:pt modelId="{F7B622A6-BBFE-4371-BEBA-BA1818F927D9}" type="pres">
      <dgm:prSet presAssocID="{8DCE5456-1A2C-48F6-8557-76942199AA0D}" presName="compNode" presStyleCnt="0"/>
      <dgm:spPr/>
    </dgm:pt>
    <dgm:pt modelId="{A5E92B80-2BE8-4505-8664-C2A3B4DB1CFC}" type="pres">
      <dgm:prSet presAssocID="{8DCE5456-1A2C-48F6-8557-76942199AA0D}" presName="iconBgRect" presStyleLbl="bgShp" presStyleIdx="0" presStyleCnt="2"/>
      <dgm:spPr/>
    </dgm:pt>
    <dgm:pt modelId="{9391C683-D27D-4B66-AA3A-944D74A07E5B}" type="pres">
      <dgm:prSet presAssocID="{8DCE5456-1A2C-48F6-8557-76942199AA0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195E8403-376D-47BB-BD5D-042A64D71A1E}" type="pres">
      <dgm:prSet presAssocID="{8DCE5456-1A2C-48F6-8557-76942199AA0D}" presName="spaceRect" presStyleCnt="0"/>
      <dgm:spPr/>
    </dgm:pt>
    <dgm:pt modelId="{447B13DB-C099-41BA-9B57-4ADF44BE582B}" type="pres">
      <dgm:prSet presAssocID="{8DCE5456-1A2C-48F6-8557-76942199AA0D}" presName="textRect" presStyleLbl="revTx" presStyleIdx="0" presStyleCnt="2">
        <dgm:presLayoutVars>
          <dgm:chMax val="1"/>
          <dgm:chPref val="1"/>
        </dgm:presLayoutVars>
      </dgm:prSet>
      <dgm:spPr/>
    </dgm:pt>
    <dgm:pt modelId="{41BF3EB2-4BF5-4ADC-B019-BAAB44682026}" type="pres">
      <dgm:prSet presAssocID="{92186880-1D98-40CE-B12B-EED6ACF69066}" presName="sibTrans" presStyleLbl="sibTrans2D1" presStyleIdx="0" presStyleCnt="0"/>
      <dgm:spPr/>
    </dgm:pt>
    <dgm:pt modelId="{81C05662-00F3-4279-A590-7DA16F6391B5}" type="pres">
      <dgm:prSet presAssocID="{A4D5EF7D-BF73-42DC-AFC6-DE77D8EC683D}" presName="compNode" presStyleCnt="0"/>
      <dgm:spPr/>
    </dgm:pt>
    <dgm:pt modelId="{B7419C98-B9B6-430E-865B-C1C133F6EEAF}" type="pres">
      <dgm:prSet presAssocID="{A4D5EF7D-BF73-42DC-AFC6-DE77D8EC683D}" presName="iconBgRect" presStyleLbl="bgShp" presStyleIdx="1" presStyleCnt="2"/>
      <dgm:spPr/>
    </dgm:pt>
    <dgm:pt modelId="{09FF7A7E-03F6-44FF-AD73-0D204F5E3B3C}" type="pres">
      <dgm:prSet presAssocID="{A4D5EF7D-BF73-42DC-AFC6-DE77D8EC683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ciduous tree"/>
        </a:ext>
      </dgm:extLst>
    </dgm:pt>
    <dgm:pt modelId="{CD6629DE-4DF0-456F-B09D-583096AA9973}" type="pres">
      <dgm:prSet presAssocID="{A4D5EF7D-BF73-42DC-AFC6-DE77D8EC683D}" presName="spaceRect" presStyleCnt="0"/>
      <dgm:spPr/>
    </dgm:pt>
    <dgm:pt modelId="{891082EC-23B8-4904-9262-C4B29EFB31D0}" type="pres">
      <dgm:prSet presAssocID="{A4D5EF7D-BF73-42DC-AFC6-DE77D8EC683D}" presName="textRect" presStyleLbl="revTx" presStyleIdx="1" presStyleCnt="2">
        <dgm:presLayoutVars>
          <dgm:chMax val="1"/>
          <dgm:chPref val="1"/>
        </dgm:presLayoutVars>
      </dgm:prSet>
      <dgm:spPr/>
    </dgm:pt>
  </dgm:ptLst>
  <dgm:cxnLst>
    <dgm:cxn modelId="{D1A6890F-D275-4B99-8855-F330B252CDEA}" type="presOf" srcId="{1F418B43-BD42-4C0C-88DE-290598967076}" destId="{4E87DDC3-7F0D-44B1-9055-4F1294BC01D4}" srcOrd="0" destOrd="0" presId="urn:microsoft.com/office/officeart/2018/2/layout/IconCircleList"/>
    <dgm:cxn modelId="{785F761B-2610-4789-A8B4-13D2A64E599F}" type="presOf" srcId="{A4D5EF7D-BF73-42DC-AFC6-DE77D8EC683D}" destId="{891082EC-23B8-4904-9262-C4B29EFB31D0}" srcOrd="0" destOrd="0" presId="urn:microsoft.com/office/officeart/2018/2/layout/IconCircleList"/>
    <dgm:cxn modelId="{2CC72E44-569B-4ED3-996A-5A0865A04F82}" type="presOf" srcId="{8DCE5456-1A2C-48F6-8557-76942199AA0D}" destId="{447B13DB-C099-41BA-9B57-4ADF44BE582B}" srcOrd="0" destOrd="0" presId="urn:microsoft.com/office/officeart/2018/2/layout/IconCircleList"/>
    <dgm:cxn modelId="{199E3274-4ACA-4B36-8965-E3EB7C448951}" srcId="{1F418B43-BD42-4C0C-88DE-290598967076}" destId="{8DCE5456-1A2C-48F6-8557-76942199AA0D}" srcOrd="0" destOrd="0" parTransId="{9DE560E9-32BC-4B10-932D-8A0E7D17064E}" sibTransId="{92186880-1D98-40CE-B12B-EED6ACF69066}"/>
    <dgm:cxn modelId="{B5EB2994-8DAA-461D-AA7E-C572FA7B8142}" srcId="{1F418B43-BD42-4C0C-88DE-290598967076}" destId="{A4D5EF7D-BF73-42DC-AFC6-DE77D8EC683D}" srcOrd="1" destOrd="0" parTransId="{C28F60ED-9E81-4F20-94D6-677FB681656D}" sibTransId="{D8767855-4A9D-4706-8BD9-E6A91C0E27EF}"/>
    <dgm:cxn modelId="{8AE4EAF4-672B-46B0-9B97-EF96C38EB9DC}" type="presOf" srcId="{92186880-1D98-40CE-B12B-EED6ACF69066}" destId="{41BF3EB2-4BF5-4ADC-B019-BAAB44682026}" srcOrd="0" destOrd="0" presId="urn:microsoft.com/office/officeart/2018/2/layout/IconCircleList"/>
    <dgm:cxn modelId="{8E5E06B3-3EDE-4ACC-BA03-6CB8F80F8B11}" type="presParOf" srcId="{4E87DDC3-7F0D-44B1-9055-4F1294BC01D4}" destId="{598ED457-9C5A-4B49-B482-6B0BC2EC1C10}" srcOrd="0" destOrd="0" presId="urn:microsoft.com/office/officeart/2018/2/layout/IconCircleList"/>
    <dgm:cxn modelId="{D2D1B274-DEDB-48BA-B332-8CBB4BC96095}" type="presParOf" srcId="{598ED457-9C5A-4B49-B482-6B0BC2EC1C10}" destId="{F7B622A6-BBFE-4371-BEBA-BA1818F927D9}" srcOrd="0" destOrd="0" presId="urn:microsoft.com/office/officeart/2018/2/layout/IconCircleList"/>
    <dgm:cxn modelId="{60B239E7-994F-4A59-95AD-4BEC3B7E88EB}" type="presParOf" srcId="{F7B622A6-BBFE-4371-BEBA-BA1818F927D9}" destId="{A5E92B80-2BE8-4505-8664-C2A3B4DB1CFC}" srcOrd="0" destOrd="0" presId="urn:microsoft.com/office/officeart/2018/2/layout/IconCircleList"/>
    <dgm:cxn modelId="{0D36F6BF-815E-403B-B49D-C5FE509BD9EE}" type="presParOf" srcId="{F7B622A6-BBFE-4371-BEBA-BA1818F927D9}" destId="{9391C683-D27D-4B66-AA3A-944D74A07E5B}" srcOrd="1" destOrd="0" presId="urn:microsoft.com/office/officeart/2018/2/layout/IconCircleList"/>
    <dgm:cxn modelId="{8E15D86C-B451-4670-A3E7-02F312D2FDE8}" type="presParOf" srcId="{F7B622A6-BBFE-4371-BEBA-BA1818F927D9}" destId="{195E8403-376D-47BB-BD5D-042A64D71A1E}" srcOrd="2" destOrd="0" presId="urn:microsoft.com/office/officeart/2018/2/layout/IconCircleList"/>
    <dgm:cxn modelId="{BE4E3DF0-00FF-497C-AA9A-4CD4D5135B7B}" type="presParOf" srcId="{F7B622A6-BBFE-4371-BEBA-BA1818F927D9}" destId="{447B13DB-C099-41BA-9B57-4ADF44BE582B}" srcOrd="3" destOrd="0" presId="urn:microsoft.com/office/officeart/2018/2/layout/IconCircleList"/>
    <dgm:cxn modelId="{1C2407D7-42DF-41DE-AA72-A5C7DF40CA4C}" type="presParOf" srcId="{598ED457-9C5A-4B49-B482-6B0BC2EC1C10}" destId="{41BF3EB2-4BF5-4ADC-B019-BAAB44682026}" srcOrd="1" destOrd="0" presId="urn:microsoft.com/office/officeart/2018/2/layout/IconCircleList"/>
    <dgm:cxn modelId="{5CB853E2-DF29-44B0-95E5-82E7B6C31D12}" type="presParOf" srcId="{598ED457-9C5A-4B49-B482-6B0BC2EC1C10}" destId="{81C05662-00F3-4279-A590-7DA16F6391B5}" srcOrd="2" destOrd="0" presId="urn:microsoft.com/office/officeart/2018/2/layout/IconCircleList"/>
    <dgm:cxn modelId="{105DC135-FF22-4D94-892C-8857497BCE2A}" type="presParOf" srcId="{81C05662-00F3-4279-A590-7DA16F6391B5}" destId="{B7419C98-B9B6-430E-865B-C1C133F6EEAF}" srcOrd="0" destOrd="0" presId="urn:microsoft.com/office/officeart/2018/2/layout/IconCircleList"/>
    <dgm:cxn modelId="{EC9B7E98-C4E1-4541-903E-5845D2B44921}" type="presParOf" srcId="{81C05662-00F3-4279-A590-7DA16F6391B5}" destId="{09FF7A7E-03F6-44FF-AD73-0D204F5E3B3C}" srcOrd="1" destOrd="0" presId="urn:microsoft.com/office/officeart/2018/2/layout/IconCircleList"/>
    <dgm:cxn modelId="{98AF3369-3D38-4307-A04D-C3D55BD52FCE}" type="presParOf" srcId="{81C05662-00F3-4279-A590-7DA16F6391B5}" destId="{CD6629DE-4DF0-456F-B09D-583096AA9973}" srcOrd="2" destOrd="0" presId="urn:microsoft.com/office/officeart/2018/2/layout/IconCircleList"/>
    <dgm:cxn modelId="{F712CE4C-883A-45FE-9B50-1B98BE83A91E}" type="presParOf" srcId="{81C05662-00F3-4279-A590-7DA16F6391B5}" destId="{891082EC-23B8-4904-9262-C4B29EFB31D0}"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09235FC-BB43-480A-9CE6-A9933EE0063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58A79E8-7368-4B54-868F-3D7180ADD42C}">
      <dgm:prSet/>
      <dgm:spPr/>
      <dgm:t>
        <a:bodyPr/>
        <a:lstStyle/>
        <a:p>
          <a:pPr>
            <a:lnSpc>
              <a:spcPct val="100000"/>
            </a:lnSpc>
          </a:pPr>
          <a:r>
            <a:rPr lang="en-US"/>
            <a:t>Logistic Regression </a:t>
          </a:r>
        </a:p>
      </dgm:t>
    </dgm:pt>
    <dgm:pt modelId="{2BCBC539-7F7B-4E37-9EB5-3A8DE58C73AF}" type="parTrans" cxnId="{25C15F76-E570-41F3-932B-2852A1C995D5}">
      <dgm:prSet/>
      <dgm:spPr/>
      <dgm:t>
        <a:bodyPr/>
        <a:lstStyle/>
        <a:p>
          <a:endParaRPr lang="en-US"/>
        </a:p>
      </dgm:t>
    </dgm:pt>
    <dgm:pt modelId="{FEFE5527-0C2B-4930-82B5-EBF94D3C80A9}" type="sibTrans" cxnId="{25C15F76-E570-41F3-932B-2852A1C995D5}">
      <dgm:prSet/>
      <dgm:spPr/>
      <dgm:t>
        <a:bodyPr/>
        <a:lstStyle/>
        <a:p>
          <a:endParaRPr lang="en-US"/>
        </a:p>
      </dgm:t>
    </dgm:pt>
    <dgm:pt modelId="{A63A0ADB-47C2-4420-94BF-F2B223C3A015}">
      <dgm:prSet/>
      <dgm:spPr/>
      <dgm:t>
        <a:bodyPr/>
        <a:lstStyle/>
        <a:p>
          <a:pPr>
            <a:lnSpc>
              <a:spcPct val="100000"/>
            </a:lnSpc>
          </a:pPr>
          <a:r>
            <a:rPr lang="en-US"/>
            <a:t>Random Forest Classifier</a:t>
          </a:r>
        </a:p>
      </dgm:t>
    </dgm:pt>
    <dgm:pt modelId="{2435D3BF-A26F-4DE1-9B70-A6D3BD60EB77}" type="parTrans" cxnId="{B9CD567D-C72D-471F-9CF6-556D27F6890D}">
      <dgm:prSet/>
      <dgm:spPr/>
      <dgm:t>
        <a:bodyPr/>
        <a:lstStyle/>
        <a:p>
          <a:endParaRPr lang="en-US"/>
        </a:p>
      </dgm:t>
    </dgm:pt>
    <dgm:pt modelId="{A64E2E6F-48E3-49EA-B6C6-3EAA1A77B24C}" type="sibTrans" cxnId="{B9CD567D-C72D-471F-9CF6-556D27F6890D}">
      <dgm:prSet/>
      <dgm:spPr/>
      <dgm:t>
        <a:bodyPr/>
        <a:lstStyle/>
        <a:p>
          <a:endParaRPr lang="en-US"/>
        </a:p>
      </dgm:t>
    </dgm:pt>
    <dgm:pt modelId="{9DF63EC9-7657-43E5-9653-F5A0494543C7}" type="pres">
      <dgm:prSet presAssocID="{B09235FC-BB43-480A-9CE6-A9933EE00638}" presName="root" presStyleCnt="0">
        <dgm:presLayoutVars>
          <dgm:dir/>
          <dgm:resizeHandles val="exact"/>
        </dgm:presLayoutVars>
      </dgm:prSet>
      <dgm:spPr/>
    </dgm:pt>
    <dgm:pt modelId="{C245E9D6-98F8-4805-BD39-565BAE83EAB1}" type="pres">
      <dgm:prSet presAssocID="{F58A79E8-7368-4B54-868F-3D7180ADD42C}" presName="compNode" presStyleCnt="0"/>
      <dgm:spPr/>
    </dgm:pt>
    <dgm:pt modelId="{6C4E0379-17AF-4F15-99A1-0BFAD78D4DDF}" type="pres">
      <dgm:prSet presAssocID="{F58A79E8-7368-4B54-868F-3D7180ADD42C}" presName="bgRect" presStyleLbl="bgShp" presStyleIdx="0" presStyleCnt="2"/>
      <dgm:spPr/>
    </dgm:pt>
    <dgm:pt modelId="{89EA905D-D301-4814-8858-3A609DB483EA}" type="pres">
      <dgm:prSet presAssocID="{F58A79E8-7368-4B54-868F-3D7180ADD42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C8336E21-103F-45CD-8688-5208F8BE1FC0}" type="pres">
      <dgm:prSet presAssocID="{F58A79E8-7368-4B54-868F-3D7180ADD42C}" presName="spaceRect" presStyleCnt="0"/>
      <dgm:spPr/>
    </dgm:pt>
    <dgm:pt modelId="{04EC9B8F-9603-4735-87B5-66273FA39705}" type="pres">
      <dgm:prSet presAssocID="{F58A79E8-7368-4B54-868F-3D7180ADD42C}" presName="parTx" presStyleLbl="revTx" presStyleIdx="0" presStyleCnt="2">
        <dgm:presLayoutVars>
          <dgm:chMax val="0"/>
          <dgm:chPref val="0"/>
        </dgm:presLayoutVars>
      </dgm:prSet>
      <dgm:spPr/>
    </dgm:pt>
    <dgm:pt modelId="{69B01964-A6C6-4EEF-9B44-4633E6C1587D}" type="pres">
      <dgm:prSet presAssocID="{FEFE5527-0C2B-4930-82B5-EBF94D3C80A9}" presName="sibTrans" presStyleCnt="0"/>
      <dgm:spPr/>
    </dgm:pt>
    <dgm:pt modelId="{38043723-3059-40E5-A650-A566E61F3006}" type="pres">
      <dgm:prSet presAssocID="{A63A0ADB-47C2-4420-94BF-F2B223C3A015}" presName="compNode" presStyleCnt="0"/>
      <dgm:spPr/>
    </dgm:pt>
    <dgm:pt modelId="{2CAB53D4-225B-4FC2-8933-94C94DCE099C}" type="pres">
      <dgm:prSet presAssocID="{A63A0ADB-47C2-4420-94BF-F2B223C3A015}" presName="bgRect" presStyleLbl="bgShp" presStyleIdx="1" presStyleCnt="2"/>
      <dgm:spPr/>
    </dgm:pt>
    <dgm:pt modelId="{E6F5864A-FBAF-4ABA-906C-68EDA7487D65}" type="pres">
      <dgm:prSet presAssocID="{A63A0ADB-47C2-4420-94BF-F2B223C3A01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ciduous tree"/>
        </a:ext>
      </dgm:extLst>
    </dgm:pt>
    <dgm:pt modelId="{859631BE-D53F-45DC-9FBA-E257FD537D68}" type="pres">
      <dgm:prSet presAssocID="{A63A0ADB-47C2-4420-94BF-F2B223C3A015}" presName="spaceRect" presStyleCnt="0"/>
      <dgm:spPr/>
    </dgm:pt>
    <dgm:pt modelId="{F254D4C4-C5F5-4D44-BC63-4B23F6881422}" type="pres">
      <dgm:prSet presAssocID="{A63A0ADB-47C2-4420-94BF-F2B223C3A015}" presName="parTx" presStyleLbl="revTx" presStyleIdx="1" presStyleCnt="2">
        <dgm:presLayoutVars>
          <dgm:chMax val="0"/>
          <dgm:chPref val="0"/>
        </dgm:presLayoutVars>
      </dgm:prSet>
      <dgm:spPr/>
    </dgm:pt>
  </dgm:ptLst>
  <dgm:cxnLst>
    <dgm:cxn modelId="{2B22D22D-C8CF-4851-A542-997FA2A867A9}" type="presOf" srcId="{F58A79E8-7368-4B54-868F-3D7180ADD42C}" destId="{04EC9B8F-9603-4735-87B5-66273FA39705}" srcOrd="0" destOrd="0" presId="urn:microsoft.com/office/officeart/2018/2/layout/IconVerticalSolidList"/>
    <dgm:cxn modelId="{25C15F76-E570-41F3-932B-2852A1C995D5}" srcId="{B09235FC-BB43-480A-9CE6-A9933EE00638}" destId="{F58A79E8-7368-4B54-868F-3D7180ADD42C}" srcOrd="0" destOrd="0" parTransId="{2BCBC539-7F7B-4E37-9EB5-3A8DE58C73AF}" sibTransId="{FEFE5527-0C2B-4930-82B5-EBF94D3C80A9}"/>
    <dgm:cxn modelId="{B9CD567D-C72D-471F-9CF6-556D27F6890D}" srcId="{B09235FC-BB43-480A-9CE6-A9933EE00638}" destId="{A63A0ADB-47C2-4420-94BF-F2B223C3A015}" srcOrd="1" destOrd="0" parTransId="{2435D3BF-A26F-4DE1-9B70-A6D3BD60EB77}" sibTransId="{A64E2E6F-48E3-49EA-B6C6-3EAA1A77B24C}"/>
    <dgm:cxn modelId="{E6FE8EA7-919B-4660-846A-BFB31585AAE6}" type="presOf" srcId="{A63A0ADB-47C2-4420-94BF-F2B223C3A015}" destId="{F254D4C4-C5F5-4D44-BC63-4B23F6881422}" srcOrd="0" destOrd="0" presId="urn:microsoft.com/office/officeart/2018/2/layout/IconVerticalSolidList"/>
    <dgm:cxn modelId="{45F505CF-0517-4BFE-8C4D-5E0913AC39E9}" type="presOf" srcId="{B09235FC-BB43-480A-9CE6-A9933EE00638}" destId="{9DF63EC9-7657-43E5-9653-F5A0494543C7}" srcOrd="0" destOrd="0" presId="urn:microsoft.com/office/officeart/2018/2/layout/IconVerticalSolidList"/>
    <dgm:cxn modelId="{F58B1A56-2ED3-4ABD-96FA-3FEEEB8B0536}" type="presParOf" srcId="{9DF63EC9-7657-43E5-9653-F5A0494543C7}" destId="{C245E9D6-98F8-4805-BD39-565BAE83EAB1}" srcOrd="0" destOrd="0" presId="urn:microsoft.com/office/officeart/2018/2/layout/IconVerticalSolidList"/>
    <dgm:cxn modelId="{7F194739-553A-454F-A98E-E7B841ABD772}" type="presParOf" srcId="{C245E9D6-98F8-4805-BD39-565BAE83EAB1}" destId="{6C4E0379-17AF-4F15-99A1-0BFAD78D4DDF}" srcOrd="0" destOrd="0" presId="urn:microsoft.com/office/officeart/2018/2/layout/IconVerticalSolidList"/>
    <dgm:cxn modelId="{B7E049E1-9E48-42AF-BA74-E9BDAC1ADCD1}" type="presParOf" srcId="{C245E9D6-98F8-4805-BD39-565BAE83EAB1}" destId="{89EA905D-D301-4814-8858-3A609DB483EA}" srcOrd="1" destOrd="0" presId="urn:microsoft.com/office/officeart/2018/2/layout/IconVerticalSolidList"/>
    <dgm:cxn modelId="{534076D6-E531-4298-8189-2CAC81596E6F}" type="presParOf" srcId="{C245E9D6-98F8-4805-BD39-565BAE83EAB1}" destId="{C8336E21-103F-45CD-8688-5208F8BE1FC0}" srcOrd="2" destOrd="0" presId="urn:microsoft.com/office/officeart/2018/2/layout/IconVerticalSolidList"/>
    <dgm:cxn modelId="{56382C13-7282-4992-9836-C10295CA91BA}" type="presParOf" srcId="{C245E9D6-98F8-4805-BD39-565BAE83EAB1}" destId="{04EC9B8F-9603-4735-87B5-66273FA39705}" srcOrd="3" destOrd="0" presId="urn:microsoft.com/office/officeart/2018/2/layout/IconVerticalSolidList"/>
    <dgm:cxn modelId="{73070AF2-76A2-4A4A-8E34-A703E4CC0C84}" type="presParOf" srcId="{9DF63EC9-7657-43E5-9653-F5A0494543C7}" destId="{69B01964-A6C6-4EEF-9B44-4633E6C1587D}" srcOrd="1" destOrd="0" presId="urn:microsoft.com/office/officeart/2018/2/layout/IconVerticalSolidList"/>
    <dgm:cxn modelId="{2B0910F3-F505-4B13-80FB-9624779A6B3E}" type="presParOf" srcId="{9DF63EC9-7657-43E5-9653-F5A0494543C7}" destId="{38043723-3059-40E5-A650-A566E61F3006}" srcOrd="2" destOrd="0" presId="urn:microsoft.com/office/officeart/2018/2/layout/IconVerticalSolidList"/>
    <dgm:cxn modelId="{6CD93B6E-CEFC-493F-8F08-11DD36EC84C3}" type="presParOf" srcId="{38043723-3059-40E5-A650-A566E61F3006}" destId="{2CAB53D4-225B-4FC2-8933-94C94DCE099C}" srcOrd="0" destOrd="0" presId="urn:microsoft.com/office/officeart/2018/2/layout/IconVerticalSolidList"/>
    <dgm:cxn modelId="{8B5D9C31-015A-4F01-A9FD-32C3637C96CC}" type="presParOf" srcId="{38043723-3059-40E5-A650-A566E61F3006}" destId="{E6F5864A-FBAF-4ABA-906C-68EDA7487D65}" srcOrd="1" destOrd="0" presId="urn:microsoft.com/office/officeart/2018/2/layout/IconVerticalSolidList"/>
    <dgm:cxn modelId="{B5BF3E38-2579-41A6-A86A-F4CA91DD3C87}" type="presParOf" srcId="{38043723-3059-40E5-A650-A566E61F3006}" destId="{859631BE-D53F-45DC-9FBA-E257FD537D68}" srcOrd="2" destOrd="0" presId="urn:microsoft.com/office/officeart/2018/2/layout/IconVerticalSolidList"/>
    <dgm:cxn modelId="{977BF7FD-0DB3-4BE4-8BA0-4C81CE6C9A47}" type="presParOf" srcId="{38043723-3059-40E5-A650-A566E61F3006}" destId="{F254D4C4-C5F5-4D44-BC63-4B23F6881422}"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2A41D62-0361-4085-A61D-104CB0FB552C}"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9CE8C816-371B-4C28-A6A0-B31912A3C33D}">
      <dgm:prSet/>
      <dgm:spPr/>
      <dgm:t>
        <a:bodyPr/>
        <a:lstStyle/>
        <a:p>
          <a:pPr>
            <a:lnSpc>
              <a:spcPct val="100000"/>
            </a:lnSpc>
            <a:defRPr cap="all"/>
          </a:pPr>
          <a:r>
            <a:rPr lang="en-US"/>
            <a:t>The models</a:t>
          </a:r>
        </a:p>
      </dgm:t>
    </dgm:pt>
    <dgm:pt modelId="{EAD44F75-34A3-485C-8B4C-8CB3900839A3}" type="parTrans" cxnId="{E9BD3D2C-344D-4EB2-9BE2-E73D75F8867C}">
      <dgm:prSet/>
      <dgm:spPr/>
      <dgm:t>
        <a:bodyPr/>
        <a:lstStyle/>
        <a:p>
          <a:endParaRPr lang="en-US"/>
        </a:p>
      </dgm:t>
    </dgm:pt>
    <dgm:pt modelId="{C125931C-CFF0-4456-BAB8-FE727DCCA416}" type="sibTrans" cxnId="{E9BD3D2C-344D-4EB2-9BE2-E73D75F8867C}">
      <dgm:prSet/>
      <dgm:spPr/>
      <dgm:t>
        <a:bodyPr/>
        <a:lstStyle/>
        <a:p>
          <a:endParaRPr lang="en-US"/>
        </a:p>
      </dgm:t>
    </dgm:pt>
    <dgm:pt modelId="{B86D2D42-E66C-4A8A-96EA-0283C2FDD361}">
      <dgm:prSet/>
      <dgm:spPr/>
      <dgm:t>
        <a:bodyPr/>
        <a:lstStyle/>
        <a:p>
          <a:pPr>
            <a:lnSpc>
              <a:spcPct val="100000"/>
            </a:lnSpc>
            <a:defRPr cap="all"/>
          </a:pPr>
          <a:r>
            <a:rPr lang="en-US"/>
            <a:t>The visualizations</a:t>
          </a:r>
        </a:p>
      </dgm:t>
    </dgm:pt>
    <dgm:pt modelId="{C41BF90E-3AC7-418F-867B-ABA94BFEDA9E}" type="parTrans" cxnId="{C2452183-174E-4ED4-B17F-B6A6D89BC907}">
      <dgm:prSet/>
      <dgm:spPr/>
      <dgm:t>
        <a:bodyPr/>
        <a:lstStyle/>
        <a:p>
          <a:endParaRPr lang="en-US"/>
        </a:p>
      </dgm:t>
    </dgm:pt>
    <dgm:pt modelId="{D9262238-0397-4805-891F-6D19F45AAC6A}" type="sibTrans" cxnId="{C2452183-174E-4ED4-B17F-B6A6D89BC907}">
      <dgm:prSet/>
      <dgm:spPr/>
      <dgm:t>
        <a:bodyPr/>
        <a:lstStyle/>
        <a:p>
          <a:endParaRPr lang="en-US"/>
        </a:p>
      </dgm:t>
    </dgm:pt>
    <dgm:pt modelId="{91005CA7-101F-49E3-ADDC-86FBBFE39270}">
      <dgm:prSet/>
      <dgm:spPr/>
      <dgm:t>
        <a:bodyPr/>
        <a:lstStyle/>
        <a:p>
          <a:pPr>
            <a:lnSpc>
              <a:spcPct val="100000"/>
            </a:lnSpc>
            <a:defRPr cap="all"/>
          </a:pPr>
          <a:r>
            <a:rPr lang="en-US"/>
            <a:t>Recommendations</a:t>
          </a:r>
        </a:p>
      </dgm:t>
    </dgm:pt>
    <dgm:pt modelId="{F8D4501F-168C-4F2A-A842-96ECB3C54902}" type="parTrans" cxnId="{C71D6D9E-D117-40C5-86AC-9B0E18D52A14}">
      <dgm:prSet/>
      <dgm:spPr/>
      <dgm:t>
        <a:bodyPr/>
        <a:lstStyle/>
        <a:p>
          <a:endParaRPr lang="en-US"/>
        </a:p>
      </dgm:t>
    </dgm:pt>
    <dgm:pt modelId="{FE694D0A-6837-4AED-B620-6285972CC16E}" type="sibTrans" cxnId="{C71D6D9E-D117-40C5-86AC-9B0E18D52A14}">
      <dgm:prSet/>
      <dgm:spPr/>
      <dgm:t>
        <a:bodyPr/>
        <a:lstStyle/>
        <a:p>
          <a:endParaRPr lang="en-US"/>
        </a:p>
      </dgm:t>
    </dgm:pt>
    <dgm:pt modelId="{B69DB3C3-996D-4675-B374-7721B19494ED}" type="pres">
      <dgm:prSet presAssocID="{62A41D62-0361-4085-A61D-104CB0FB552C}" presName="root" presStyleCnt="0">
        <dgm:presLayoutVars>
          <dgm:dir/>
          <dgm:resizeHandles val="exact"/>
        </dgm:presLayoutVars>
      </dgm:prSet>
      <dgm:spPr/>
    </dgm:pt>
    <dgm:pt modelId="{BC6B3644-52AA-4FF3-9935-47EA2CBB75C0}" type="pres">
      <dgm:prSet presAssocID="{9CE8C816-371B-4C28-A6A0-B31912A3C33D}" presName="compNode" presStyleCnt="0"/>
      <dgm:spPr/>
    </dgm:pt>
    <dgm:pt modelId="{2DC28944-BE86-4D61-9A0E-A89E0228F7BA}" type="pres">
      <dgm:prSet presAssocID="{9CE8C816-371B-4C28-A6A0-B31912A3C33D}" presName="iconBgRect" presStyleLbl="bgShp" presStyleIdx="0" presStyleCnt="3"/>
      <dgm:spPr/>
    </dgm:pt>
    <dgm:pt modelId="{8A46318F-C7D8-48B6-A4E5-7BDF080206D1}" type="pres">
      <dgm:prSet presAssocID="{9CE8C816-371B-4C28-A6A0-B31912A3C33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87645591-E8FF-4199-AD39-8DF7900F0130}" type="pres">
      <dgm:prSet presAssocID="{9CE8C816-371B-4C28-A6A0-B31912A3C33D}" presName="spaceRect" presStyleCnt="0"/>
      <dgm:spPr/>
    </dgm:pt>
    <dgm:pt modelId="{B0F8A14F-9D6B-4E61-96B1-0CD71885E474}" type="pres">
      <dgm:prSet presAssocID="{9CE8C816-371B-4C28-A6A0-B31912A3C33D}" presName="textRect" presStyleLbl="revTx" presStyleIdx="0" presStyleCnt="3">
        <dgm:presLayoutVars>
          <dgm:chMax val="1"/>
          <dgm:chPref val="1"/>
        </dgm:presLayoutVars>
      </dgm:prSet>
      <dgm:spPr/>
    </dgm:pt>
    <dgm:pt modelId="{776B91A6-92BC-4557-A173-763456BB1EBA}" type="pres">
      <dgm:prSet presAssocID="{C125931C-CFF0-4456-BAB8-FE727DCCA416}" presName="sibTrans" presStyleCnt="0"/>
      <dgm:spPr/>
    </dgm:pt>
    <dgm:pt modelId="{4682F7CE-1985-4155-BC0D-0B92DFD17F57}" type="pres">
      <dgm:prSet presAssocID="{B86D2D42-E66C-4A8A-96EA-0283C2FDD361}" presName="compNode" presStyleCnt="0"/>
      <dgm:spPr/>
    </dgm:pt>
    <dgm:pt modelId="{4EA0CD02-AA58-44AB-97A3-C88C391A867D}" type="pres">
      <dgm:prSet presAssocID="{B86D2D42-E66C-4A8A-96EA-0283C2FDD361}" presName="iconBgRect" presStyleLbl="bgShp" presStyleIdx="1" presStyleCnt="3"/>
      <dgm:spPr/>
    </dgm:pt>
    <dgm:pt modelId="{45EFCD2A-741D-43B6-B167-6431DC94BE28}" type="pres">
      <dgm:prSet presAssocID="{B86D2D42-E66C-4A8A-96EA-0283C2FDD3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798B6820-CC15-4ED7-AFD5-381F31C2E24B}" type="pres">
      <dgm:prSet presAssocID="{B86D2D42-E66C-4A8A-96EA-0283C2FDD361}" presName="spaceRect" presStyleCnt="0"/>
      <dgm:spPr/>
    </dgm:pt>
    <dgm:pt modelId="{B39F70F5-16BA-47EB-9EB2-29C202E5C931}" type="pres">
      <dgm:prSet presAssocID="{B86D2D42-E66C-4A8A-96EA-0283C2FDD361}" presName="textRect" presStyleLbl="revTx" presStyleIdx="1" presStyleCnt="3">
        <dgm:presLayoutVars>
          <dgm:chMax val="1"/>
          <dgm:chPref val="1"/>
        </dgm:presLayoutVars>
      </dgm:prSet>
      <dgm:spPr/>
    </dgm:pt>
    <dgm:pt modelId="{871CCDFD-0360-40D6-8EB7-914CDCE9AD2A}" type="pres">
      <dgm:prSet presAssocID="{D9262238-0397-4805-891F-6D19F45AAC6A}" presName="sibTrans" presStyleCnt="0"/>
      <dgm:spPr/>
    </dgm:pt>
    <dgm:pt modelId="{6E05BB92-FFB0-4202-83A4-187A8D74304D}" type="pres">
      <dgm:prSet presAssocID="{91005CA7-101F-49E3-ADDC-86FBBFE39270}" presName="compNode" presStyleCnt="0"/>
      <dgm:spPr/>
    </dgm:pt>
    <dgm:pt modelId="{82C06A44-3DA5-4F16-B6A9-FC22028C1FB0}" type="pres">
      <dgm:prSet presAssocID="{91005CA7-101F-49E3-ADDC-86FBBFE39270}" presName="iconBgRect" presStyleLbl="bgShp" presStyleIdx="2" presStyleCnt="3"/>
      <dgm:spPr/>
    </dgm:pt>
    <dgm:pt modelId="{AE0C9386-A8D0-4AD4-BE22-7C57AFE09244}" type="pres">
      <dgm:prSet presAssocID="{91005CA7-101F-49E3-ADDC-86FBBFE3927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bulb"/>
        </a:ext>
      </dgm:extLst>
    </dgm:pt>
    <dgm:pt modelId="{E7C718A4-347C-4DC4-9C63-7B372F24A6FE}" type="pres">
      <dgm:prSet presAssocID="{91005CA7-101F-49E3-ADDC-86FBBFE39270}" presName="spaceRect" presStyleCnt="0"/>
      <dgm:spPr/>
    </dgm:pt>
    <dgm:pt modelId="{BE167314-9565-4B5D-96EB-731F945123EB}" type="pres">
      <dgm:prSet presAssocID="{91005CA7-101F-49E3-ADDC-86FBBFE39270}" presName="textRect" presStyleLbl="revTx" presStyleIdx="2" presStyleCnt="3">
        <dgm:presLayoutVars>
          <dgm:chMax val="1"/>
          <dgm:chPref val="1"/>
        </dgm:presLayoutVars>
      </dgm:prSet>
      <dgm:spPr/>
    </dgm:pt>
  </dgm:ptLst>
  <dgm:cxnLst>
    <dgm:cxn modelId="{E9BD3D2C-344D-4EB2-9BE2-E73D75F8867C}" srcId="{62A41D62-0361-4085-A61D-104CB0FB552C}" destId="{9CE8C816-371B-4C28-A6A0-B31912A3C33D}" srcOrd="0" destOrd="0" parTransId="{EAD44F75-34A3-485C-8B4C-8CB3900839A3}" sibTransId="{C125931C-CFF0-4456-BAB8-FE727DCCA416}"/>
    <dgm:cxn modelId="{6EA86A5E-BFAA-454A-9E94-A49CD1192761}" type="presOf" srcId="{91005CA7-101F-49E3-ADDC-86FBBFE39270}" destId="{BE167314-9565-4B5D-96EB-731F945123EB}" srcOrd="0" destOrd="0" presId="urn:microsoft.com/office/officeart/2018/5/layout/IconCircleLabelList"/>
    <dgm:cxn modelId="{ED0BB467-F9F8-46E8-A64E-96B1A8392B9C}" type="presOf" srcId="{B86D2D42-E66C-4A8A-96EA-0283C2FDD361}" destId="{B39F70F5-16BA-47EB-9EB2-29C202E5C931}" srcOrd="0" destOrd="0" presId="urn:microsoft.com/office/officeart/2018/5/layout/IconCircleLabelList"/>
    <dgm:cxn modelId="{C2452183-174E-4ED4-B17F-B6A6D89BC907}" srcId="{62A41D62-0361-4085-A61D-104CB0FB552C}" destId="{B86D2D42-E66C-4A8A-96EA-0283C2FDD361}" srcOrd="1" destOrd="0" parTransId="{C41BF90E-3AC7-418F-867B-ABA94BFEDA9E}" sibTransId="{D9262238-0397-4805-891F-6D19F45AAC6A}"/>
    <dgm:cxn modelId="{C71D6D9E-D117-40C5-86AC-9B0E18D52A14}" srcId="{62A41D62-0361-4085-A61D-104CB0FB552C}" destId="{91005CA7-101F-49E3-ADDC-86FBBFE39270}" srcOrd="2" destOrd="0" parTransId="{F8D4501F-168C-4F2A-A842-96ECB3C54902}" sibTransId="{FE694D0A-6837-4AED-B620-6285972CC16E}"/>
    <dgm:cxn modelId="{F6DC8DD0-EC59-4884-A6B1-62192FAB5EAF}" type="presOf" srcId="{62A41D62-0361-4085-A61D-104CB0FB552C}" destId="{B69DB3C3-996D-4675-B374-7721B19494ED}" srcOrd="0" destOrd="0" presId="urn:microsoft.com/office/officeart/2018/5/layout/IconCircleLabelList"/>
    <dgm:cxn modelId="{5F7744F8-36DE-4F16-8186-05E32BC45ECC}" type="presOf" srcId="{9CE8C816-371B-4C28-A6A0-B31912A3C33D}" destId="{B0F8A14F-9D6B-4E61-96B1-0CD71885E474}" srcOrd="0" destOrd="0" presId="urn:microsoft.com/office/officeart/2018/5/layout/IconCircleLabelList"/>
    <dgm:cxn modelId="{98487C7F-39FC-4BCA-9365-332230F05B80}" type="presParOf" srcId="{B69DB3C3-996D-4675-B374-7721B19494ED}" destId="{BC6B3644-52AA-4FF3-9935-47EA2CBB75C0}" srcOrd="0" destOrd="0" presId="urn:microsoft.com/office/officeart/2018/5/layout/IconCircleLabelList"/>
    <dgm:cxn modelId="{95B1B654-0BFA-45B2-8EE4-0130D1871E50}" type="presParOf" srcId="{BC6B3644-52AA-4FF3-9935-47EA2CBB75C0}" destId="{2DC28944-BE86-4D61-9A0E-A89E0228F7BA}" srcOrd="0" destOrd="0" presId="urn:microsoft.com/office/officeart/2018/5/layout/IconCircleLabelList"/>
    <dgm:cxn modelId="{A0E01E2C-ED3A-4938-B561-0797017CB6F0}" type="presParOf" srcId="{BC6B3644-52AA-4FF3-9935-47EA2CBB75C0}" destId="{8A46318F-C7D8-48B6-A4E5-7BDF080206D1}" srcOrd="1" destOrd="0" presId="urn:microsoft.com/office/officeart/2018/5/layout/IconCircleLabelList"/>
    <dgm:cxn modelId="{4869D430-7100-460A-A201-5946C32F6F5A}" type="presParOf" srcId="{BC6B3644-52AA-4FF3-9935-47EA2CBB75C0}" destId="{87645591-E8FF-4199-AD39-8DF7900F0130}" srcOrd="2" destOrd="0" presId="urn:microsoft.com/office/officeart/2018/5/layout/IconCircleLabelList"/>
    <dgm:cxn modelId="{1CBB55DA-E03C-41B4-B637-CB8E9B771F41}" type="presParOf" srcId="{BC6B3644-52AA-4FF3-9935-47EA2CBB75C0}" destId="{B0F8A14F-9D6B-4E61-96B1-0CD71885E474}" srcOrd="3" destOrd="0" presId="urn:microsoft.com/office/officeart/2018/5/layout/IconCircleLabelList"/>
    <dgm:cxn modelId="{12481893-4EB2-431B-99E8-6C3E3D16A633}" type="presParOf" srcId="{B69DB3C3-996D-4675-B374-7721B19494ED}" destId="{776B91A6-92BC-4557-A173-763456BB1EBA}" srcOrd="1" destOrd="0" presId="urn:microsoft.com/office/officeart/2018/5/layout/IconCircleLabelList"/>
    <dgm:cxn modelId="{80AF3723-35FE-4E98-A086-D0B11934FC20}" type="presParOf" srcId="{B69DB3C3-996D-4675-B374-7721B19494ED}" destId="{4682F7CE-1985-4155-BC0D-0B92DFD17F57}" srcOrd="2" destOrd="0" presId="urn:microsoft.com/office/officeart/2018/5/layout/IconCircleLabelList"/>
    <dgm:cxn modelId="{F04323CF-F81F-4448-A30F-188481C708B5}" type="presParOf" srcId="{4682F7CE-1985-4155-BC0D-0B92DFD17F57}" destId="{4EA0CD02-AA58-44AB-97A3-C88C391A867D}" srcOrd="0" destOrd="0" presId="urn:microsoft.com/office/officeart/2018/5/layout/IconCircleLabelList"/>
    <dgm:cxn modelId="{32E1BF97-72ED-4C5D-91B7-589FB9D6A955}" type="presParOf" srcId="{4682F7CE-1985-4155-BC0D-0B92DFD17F57}" destId="{45EFCD2A-741D-43B6-B167-6431DC94BE28}" srcOrd="1" destOrd="0" presId="urn:microsoft.com/office/officeart/2018/5/layout/IconCircleLabelList"/>
    <dgm:cxn modelId="{AFFF341A-0D4B-4C1B-BC04-06F6F95EB5C8}" type="presParOf" srcId="{4682F7CE-1985-4155-BC0D-0B92DFD17F57}" destId="{798B6820-CC15-4ED7-AFD5-381F31C2E24B}" srcOrd="2" destOrd="0" presId="urn:microsoft.com/office/officeart/2018/5/layout/IconCircleLabelList"/>
    <dgm:cxn modelId="{229404B0-0663-4906-9323-DFF680770616}" type="presParOf" srcId="{4682F7CE-1985-4155-BC0D-0B92DFD17F57}" destId="{B39F70F5-16BA-47EB-9EB2-29C202E5C931}" srcOrd="3" destOrd="0" presId="urn:microsoft.com/office/officeart/2018/5/layout/IconCircleLabelList"/>
    <dgm:cxn modelId="{D49672F7-43E5-4E90-B689-17B570C8A3E0}" type="presParOf" srcId="{B69DB3C3-996D-4675-B374-7721B19494ED}" destId="{871CCDFD-0360-40D6-8EB7-914CDCE9AD2A}" srcOrd="3" destOrd="0" presId="urn:microsoft.com/office/officeart/2018/5/layout/IconCircleLabelList"/>
    <dgm:cxn modelId="{A15E1461-F8A3-4B23-B4D5-EEA31651D27B}" type="presParOf" srcId="{B69DB3C3-996D-4675-B374-7721B19494ED}" destId="{6E05BB92-FFB0-4202-83A4-187A8D74304D}" srcOrd="4" destOrd="0" presId="urn:microsoft.com/office/officeart/2018/5/layout/IconCircleLabelList"/>
    <dgm:cxn modelId="{529C73B7-B68E-45F9-A846-086F3F5EA54D}" type="presParOf" srcId="{6E05BB92-FFB0-4202-83A4-187A8D74304D}" destId="{82C06A44-3DA5-4F16-B6A9-FC22028C1FB0}" srcOrd="0" destOrd="0" presId="urn:microsoft.com/office/officeart/2018/5/layout/IconCircleLabelList"/>
    <dgm:cxn modelId="{D3241C5A-E001-4DDF-845A-3D086BC0DA31}" type="presParOf" srcId="{6E05BB92-FFB0-4202-83A4-187A8D74304D}" destId="{AE0C9386-A8D0-4AD4-BE22-7C57AFE09244}" srcOrd="1" destOrd="0" presId="urn:microsoft.com/office/officeart/2018/5/layout/IconCircleLabelList"/>
    <dgm:cxn modelId="{3BACE7E0-4789-4740-885A-4DC6C41C25C5}" type="presParOf" srcId="{6E05BB92-FFB0-4202-83A4-187A8D74304D}" destId="{E7C718A4-347C-4DC4-9C63-7B372F24A6FE}" srcOrd="2" destOrd="0" presId="urn:microsoft.com/office/officeart/2018/5/layout/IconCircleLabelList"/>
    <dgm:cxn modelId="{CFC23A27-2678-4AAD-BF5E-D8EF2ABCF823}" type="presParOf" srcId="{6E05BB92-FFB0-4202-83A4-187A8D74304D}" destId="{BE167314-9565-4B5D-96EB-731F945123EB}"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ECB010-2A12-40BB-B615-AA9EEED55C7A}">
      <dsp:nvSpPr>
        <dsp:cNvPr id="0" name=""/>
        <dsp:cNvSpPr/>
      </dsp:nvSpPr>
      <dsp:spPr>
        <a:xfrm>
          <a:off x="0" y="2867989"/>
          <a:ext cx="5334000" cy="94133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Many risk factors for all ages include high blood pressure, high cholesterol, diabetes, smoking, and obesity</a:t>
          </a:r>
        </a:p>
      </dsp:txBody>
      <dsp:txXfrm>
        <a:off x="0" y="2867989"/>
        <a:ext cx="5334000" cy="941338"/>
      </dsp:txXfrm>
    </dsp:sp>
    <dsp:sp modelId="{AE1394A8-0D3A-4D24-AA80-EE51ADB4267A}">
      <dsp:nvSpPr>
        <dsp:cNvPr id="0" name=""/>
        <dsp:cNvSpPr/>
      </dsp:nvSpPr>
      <dsp:spPr>
        <a:xfrm rot="10800000">
          <a:off x="0" y="1434331"/>
          <a:ext cx="5334000" cy="1447778"/>
        </a:xfrm>
        <a:prstGeom prst="upArrowCallout">
          <a:avLst/>
        </a:prstGeom>
        <a:gradFill rotWithShape="0">
          <a:gsLst>
            <a:gs pos="0">
              <a:schemeClr val="accent5">
                <a:hueOff val="10052551"/>
                <a:satOff val="209"/>
                <a:lumOff val="-3529"/>
                <a:alphaOff val="0"/>
                <a:satMod val="103000"/>
                <a:lumMod val="102000"/>
                <a:tint val="94000"/>
              </a:schemeClr>
            </a:gs>
            <a:gs pos="50000">
              <a:schemeClr val="accent5">
                <a:hueOff val="10052551"/>
                <a:satOff val="209"/>
                <a:lumOff val="-3529"/>
                <a:alphaOff val="0"/>
                <a:satMod val="110000"/>
                <a:lumMod val="100000"/>
                <a:shade val="100000"/>
              </a:schemeClr>
            </a:gs>
            <a:gs pos="100000">
              <a:schemeClr val="accent5">
                <a:hueOff val="10052551"/>
                <a:satOff val="209"/>
                <a:lumOff val="-352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According to the CDC, “every 40 seconds, someone in the United States has a stroke.”</a:t>
          </a:r>
        </a:p>
      </dsp:txBody>
      <dsp:txXfrm rot="10800000">
        <a:off x="0" y="1434331"/>
        <a:ext cx="5334000" cy="940723"/>
      </dsp:txXfrm>
    </dsp:sp>
    <dsp:sp modelId="{8CE4FBBB-7131-4F83-8F24-E7740CF3ACCB}">
      <dsp:nvSpPr>
        <dsp:cNvPr id="0" name=""/>
        <dsp:cNvSpPr/>
      </dsp:nvSpPr>
      <dsp:spPr>
        <a:xfrm rot="10800000">
          <a:off x="0" y="673"/>
          <a:ext cx="5334000" cy="1447778"/>
        </a:xfrm>
        <a:prstGeom prst="upArrowCallout">
          <a:avLst/>
        </a:prstGeom>
        <a:gradFill rotWithShape="0">
          <a:gsLst>
            <a:gs pos="0">
              <a:schemeClr val="accent5">
                <a:hueOff val="20105101"/>
                <a:satOff val="418"/>
                <a:lumOff val="-7058"/>
                <a:alphaOff val="0"/>
                <a:satMod val="103000"/>
                <a:lumMod val="102000"/>
                <a:tint val="94000"/>
              </a:schemeClr>
            </a:gs>
            <a:gs pos="50000">
              <a:schemeClr val="accent5">
                <a:hueOff val="20105101"/>
                <a:satOff val="418"/>
                <a:lumOff val="-7058"/>
                <a:alphaOff val="0"/>
                <a:satMod val="110000"/>
                <a:lumMod val="100000"/>
                <a:shade val="100000"/>
              </a:schemeClr>
            </a:gs>
            <a:gs pos="100000">
              <a:schemeClr val="accent5">
                <a:hueOff val="20105101"/>
                <a:satOff val="418"/>
                <a:lumOff val="-705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2 types of strokes</a:t>
          </a:r>
        </a:p>
      </dsp:txBody>
      <dsp:txXfrm rot="-10800000">
        <a:off x="0" y="673"/>
        <a:ext cx="5334000" cy="508170"/>
      </dsp:txXfrm>
    </dsp:sp>
    <dsp:sp modelId="{6ECB26AE-7EC7-4936-94D3-3809B495CA92}">
      <dsp:nvSpPr>
        <dsp:cNvPr id="0" name=""/>
        <dsp:cNvSpPr/>
      </dsp:nvSpPr>
      <dsp:spPr>
        <a:xfrm>
          <a:off x="0" y="508843"/>
          <a:ext cx="2667000" cy="432885"/>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en-US" sz="2600" kern="1200"/>
            <a:t>Hemorrhagic</a:t>
          </a:r>
        </a:p>
      </dsp:txBody>
      <dsp:txXfrm>
        <a:off x="0" y="508843"/>
        <a:ext cx="2667000" cy="432885"/>
      </dsp:txXfrm>
    </dsp:sp>
    <dsp:sp modelId="{827A3E7B-51B4-4609-A873-00476C174151}">
      <dsp:nvSpPr>
        <dsp:cNvPr id="0" name=""/>
        <dsp:cNvSpPr/>
      </dsp:nvSpPr>
      <dsp:spPr>
        <a:xfrm>
          <a:off x="2667000" y="508843"/>
          <a:ext cx="2667000" cy="432885"/>
        </a:xfrm>
        <a:prstGeom prst="rect">
          <a:avLst/>
        </a:prstGeom>
        <a:solidFill>
          <a:schemeClr val="accent5">
            <a:tint val="40000"/>
            <a:alpha val="90000"/>
            <a:hueOff val="20704471"/>
            <a:satOff val="-8325"/>
            <a:lumOff val="-1417"/>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en-US" sz="2600" kern="1200"/>
            <a:t>Ischemic</a:t>
          </a:r>
        </a:p>
      </dsp:txBody>
      <dsp:txXfrm>
        <a:off x="2667000" y="508843"/>
        <a:ext cx="2667000" cy="4328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90B1B0-2E78-42FE-8440-9C6D4590D536}">
      <dsp:nvSpPr>
        <dsp:cNvPr id="0" name=""/>
        <dsp:cNvSpPr/>
      </dsp:nvSpPr>
      <dsp:spPr>
        <a:xfrm>
          <a:off x="0" y="558"/>
          <a:ext cx="6858000" cy="13059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F86B6C-2052-4FCB-BA57-05627725BD35}">
      <dsp:nvSpPr>
        <dsp:cNvPr id="0" name=""/>
        <dsp:cNvSpPr/>
      </dsp:nvSpPr>
      <dsp:spPr>
        <a:xfrm>
          <a:off x="395054" y="294400"/>
          <a:ext cx="718281" cy="7182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AD4245-DB39-4AF7-BBB7-3750E3A5F7CE}">
      <dsp:nvSpPr>
        <dsp:cNvPr id="0" name=""/>
        <dsp:cNvSpPr/>
      </dsp:nvSpPr>
      <dsp:spPr>
        <a:xfrm>
          <a:off x="1508391" y="558"/>
          <a:ext cx="534960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711200">
            <a:lnSpc>
              <a:spcPct val="100000"/>
            </a:lnSpc>
            <a:spcBef>
              <a:spcPct val="0"/>
            </a:spcBef>
            <a:spcAft>
              <a:spcPct val="35000"/>
            </a:spcAft>
            <a:buNone/>
          </a:pPr>
          <a:r>
            <a:rPr lang="en-US" sz="1600" kern="1200" dirty="0"/>
            <a:t>This dataset will be using demographics and medical records of patients to make predictions whether certain factors may have caused them to have had a stroke or not</a:t>
          </a:r>
        </a:p>
      </dsp:txBody>
      <dsp:txXfrm>
        <a:off x="1508391" y="558"/>
        <a:ext cx="5349608" cy="1305966"/>
      </dsp:txXfrm>
    </dsp:sp>
    <dsp:sp modelId="{61D0A026-63A7-4DFF-85CA-DE33820AE0FC}">
      <dsp:nvSpPr>
        <dsp:cNvPr id="0" name=""/>
        <dsp:cNvSpPr/>
      </dsp:nvSpPr>
      <dsp:spPr>
        <a:xfrm>
          <a:off x="0" y="1633016"/>
          <a:ext cx="6858000" cy="13059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D4D817-7B0A-4C6E-BACA-A2FFF8A3BD06}">
      <dsp:nvSpPr>
        <dsp:cNvPr id="0" name=""/>
        <dsp:cNvSpPr/>
      </dsp:nvSpPr>
      <dsp:spPr>
        <a:xfrm>
          <a:off x="395054" y="1926859"/>
          <a:ext cx="718281" cy="7182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CAD29F-1E24-4043-8820-DB3522483049}">
      <dsp:nvSpPr>
        <dsp:cNvPr id="0" name=""/>
        <dsp:cNvSpPr/>
      </dsp:nvSpPr>
      <dsp:spPr>
        <a:xfrm>
          <a:off x="1508391" y="1633016"/>
          <a:ext cx="534960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711200">
            <a:lnSpc>
              <a:spcPct val="100000"/>
            </a:lnSpc>
            <a:spcBef>
              <a:spcPct val="0"/>
            </a:spcBef>
            <a:spcAft>
              <a:spcPct val="35000"/>
            </a:spcAft>
            <a:buNone/>
          </a:pPr>
          <a:r>
            <a:rPr lang="en-US" sz="1600" kern="1200" dirty="0"/>
            <a:t>The dataset is from Kaggle, and it has 5110 rows and 12 columns</a:t>
          </a:r>
        </a:p>
      </dsp:txBody>
      <dsp:txXfrm>
        <a:off x="1508391" y="1633016"/>
        <a:ext cx="5349608" cy="1305966"/>
      </dsp:txXfrm>
    </dsp:sp>
    <dsp:sp modelId="{C1E8FB16-CDE8-463B-9606-93D85496BEB2}">
      <dsp:nvSpPr>
        <dsp:cNvPr id="0" name=""/>
        <dsp:cNvSpPr/>
      </dsp:nvSpPr>
      <dsp:spPr>
        <a:xfrm>
          <a:off x="0" y="3265475"/>
          <a:ext cx="6858000" cy="13059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D383FA-8C15-484C-B175-6C24248C4D38}">
      <dsp:nvSpPr>
        <dsp:cNvPr id="0" name=""/>
        <dsp:cNvSpPr/>
      </dsp:nvSpPr>
      <dsp:spPr>
        <a:xfrm>
          <a:off x="395054" y="3559317"/>
          <a:ext cx="718281" cy="7182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F7340E-EEFD-47E8-8652-D7368E8AF63D}">
      <dsp:nvSpPr>
        <dsp:cNvPr id="0" name=""/>
        <dsp:cNvSpPr/>
      </dsp:nvSpPr>
      <dsp:spPr>
        <a:xfrm>
          <a:off x="1508391" y="3265475"/>
          <a:ext cx="534960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711200">
            <a:lnSpc>
              <a:spcPct val="100000"/>
            </a:lnSpc>
            <a:spcBef>
              <a:spcPct val="0"/>
            </a:spcBef>
            <a:spcAft>
              <a:spcPct val="35000"/>
            </a:spcAft>
            <a:buNone/>
          </a:pPr>
          <a:r>
            <a:rPr lang="en-US" sz="1600" kern="1200"/>
            <a:t>I will only use the medical related features and not include the features of ID, ever married, work type, or residence type</a:t>
          </a:r>
        </a:p>
      </dsp:txBody>
      <dsp:txXfrm>
        <a:off x="1508391" y="3265475"/>
        <a:ext cx="5349608" cy="13059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8A4A85-86EC-4720-A44F-EADDB3B120BF}">
      <dsp:nvSpPr>
        <dsp:cNvPr id="0" name=""/>
        <dsp:cNvSpPr/>
      </dsp:nvSpPr>
      <dsp:spPr>
        <a:xfrm>
          <a:off x="0" y="16499"/>
          <a:ext cx="6096000" cy="5996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1. Gender</a:t>
          </a:r>
        </a:p>
      </dsp:txBody>
      <dsp:txXfrm>
        <a:off x="29271" y="45770"/>
        <a:ext cx="6037458" cy="541083"/>
      </dsp:txXfrm>
    </dsp:sp>
    <dsp:sp modelId="{CA238E99-B46F-4B0A-8B1F-07958973090E}">
      <dsp:nvSpPr>
        <dsp:cNvPr id="0" name=""/>
        <dsp:cNvSpPr/>
      </dsp:nvSpPr>
      <dsp:spPr>
        <a:xfrm>
          <a:off x="0" y="688124"/>
          <a:ext cx="6096000" cy="59962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2. Age</a:t>
          </a:r>
        </a:p>
      </dsp:txBody>
      <dsp:txXfrm>
        <a:off x="29271" y="717395"/>
        <a:ext cx="6037458" cy="541083"/>
      </dsp:txXfrm>
    </dsp:sp>
    <dsp:sp modelId="{A932A406-ABFF-44D1-8490-15A8C5F57C69}">
      <dsp:nvSpPr>
        <dsp:cNvPr id="0" name=""/>
        <dsp:cNvSpPr/>
      </dsp:nvSpPr>
      <dsp:spPr>
        <a:xfrm>
          <a:off x="0" y="1359749"/>
          <a:ext cx="6096000" cy="59962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3. Hypertension</a:t>
          </a:r>
        </a:p>
      </dsp:txBody>
      <dsp:txXfrm>
        <a:off x="29271" y="1389020"/>
        <a:ext cx="6037458" cy="541083"/>
      </dsp:txXfrm>
    </dsp:sp>
    <dsp:sp modelId="{BCB58334-0D7E-4266-9DA7-E320E33E6124}">
      <dsp:nvSpPr>
        <dsp:cNvPr id="0" name=""/>
        <dsp:cNvSpPr/>
      </dsp:nvSpPr>
      <dsp:spPr>
        <a:xfrm>
          <a:off x="0" y="2031375"/>
          <a:ext cx="6096000" cy="5996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4. Heart disease</a:t>
          </a:r>
        </a:p>
      </dsp:txBody>
      <dsp:txXfrm>
        <a:off x="29271" y="2060646"/>
        <a:ext cx="6037458" cy="541083"/>
      </dsp:txXfrm>
    </dsp:sp>
    <dsp:sp modelId="{A4FF8D9D-F393-434F-A179-C36245CEB2F2}">
      <dsp:nvSpPr>
        <dsp:cNvPr id="0" name=""/>
        <dsp:cNvSpPr/>
      </dsp:nvSpPr>
      <dsp:spPr>
        <a:xfrm>
          <a:off x="0" y="2703000"/>
          <a:ext cx="6096000" cy="59962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5. Avg glucose level</a:t>
          </a:r>
        </a:p>
      </dsp:txBody>
      <dsp:txXfrm>
        <a:off x="29271" y="2732271"/>
        <a:ext cx="6037458" cy="541083"/>
      </dsp:txXfrm>
    </dsp:sp>
    <dsp:sp modelId="{874F7BC0-15D2-408B-8D61-DCDC77AA18BA}">
      <dsp:nvSpPr>
        <dsp:cNvPr id="0" name=""/>
        <dsp:cNvSpPr/>
      </dsp:nvSpPr>
      <dsp:spPr>
        <a:xfrm>
          <a:off x="0" y="3374625"/>
          <a:ext cx="6096000" cy="5996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6. BMI</a:t>
          </a:r>
        </a:p>
      </dsp:txBody>
      <dsp:txXfrm>
        <a:off x="29271" y="3403896"/>
        <a:ext cx="6037458" cy="541083"/>
      </dsp:txXfrm>
    </dsp:sp>
    <dsp:sp modelId="{70E61416-E587-4B5C-B45D-42AADC1A7ABF}">
      <dsp:nvSpPr>
        <dsp:cNvPr id="0" name=""/>
        <dsp:cNvSpPr/>
      </dsp:nvSpPr>
      <dsp:spPr>
        <a:xfrm>
          <a:off x="0" y="4046250"/>
          <a:ext cx="6096000" cy="59962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7. Smoking status</a:t>
          </a:r>
        </a:p>
      </dsp:txBody>
      <dsp:txXfrm>
        <a:off x="29271" y="4075521"/>
        <a:ext cx="6037458" cy="541083"/>
      </dsp:txXfrm>
    </dsp:sp>
    <dsp:sp modelId="{A9220430-D33D-4827-8E5E-CC3F630BB503}">
      <dsp:nvSpPr>
        <dsp:cNvPr id="0" name=""/>
        <dsp:cNvSpPr/>
      </dsp:nvSpPr>
      <dsp:spPr>
        <a:xfrm>
          <a:off x="0" y="4717874"/>
          <a:ext cx="6096000" cy="59962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8. Stroke</a:t>
          </a:r>
        </a:p>
      </dsp:txBody>
      <dsp:txXfrm>
        <a:off x="29271" y="4747145"/>
        <a:ext cx="6037458" cy="5410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E92B80-2BE8-4505-8664-C2A3B4DB1CFC}">
      <dsp:nvSpPr>
        <dsp:cNvPr id="0" name=""/>
        <dsp:cNvSpPr/>
      </dsp:nvSpPr>
      <dsp:spPr>
        <a:xfrm>
          <a:off x="238171" y="1234416"/>
          <a:ext cx="1349250" cy="13492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91C683-D27D-4B66-AA3A-944D74A07E5B}">
      <dsp:nvSpPr>
        <dsp:cNvPr id="0" name=""/>
        <dsp:cNvSpPr/>
      </dsp:nvSpPr>
      <dsp:spPr>
        <a:xfrm>
          <a:off x="521514" y="1517759"/>
          <a:ext cx="782565" cy="7825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7B13DB-C099-41BA-9B57-4ADF44BE582B}">
      <dsp:nvSpPr>
        <dsp:cNvPr id="0" name=""/>
        <dsp:cNvSpPr/>
      </dsp:nvSpPr>
      <dsp:spPr>
        <a:xfrm>
          <a:off x="1876546" y="1234416"/>
          <a:ext cx="3180375" cy="13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Logistic Regression</a:t>
          </a:r>
        </a:p>
      </dsp:txBody>
      <dsp:txXfrm>
        <a:off x="1876546" y="1234416"/>
        <a:ext cx="3180375" cy="1349250"/>
      </dsp:txXfrm>
    </dsp:sp>
    <dsp:sp modelId="{B7419C98-B9B6-430E-865B-C1C133F6EEAF}">
      <dsp:nvSpPr>
        <dsp:cNvPr id="0" name=""/>
        <dsp:cNvSpPr/>
      </dsp:nvSpPr>
      <dsp:spPr>
        <a:xfrm>
          <a:off x="5611078" y="1234416"/>
          <a:ext cx="1349250" cy="13492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FF7A7E-03F6-44FF-AD73-0D204F5E3B3C}">
      <dsp:nvSpPr>
        <dsp:cNvPr id="0" name=""/>
        <dsp:cNvSpPr/>
      </dsp:nvSpPr>
      <dsp:spPr>
        <a:xfrm>
          <a:off x="5894420" y="1517758"/>
          <a:ext cx="782565" cy="7825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1082EC-23B8-4904-9262-C4B29EFB31D0}">
      <dsp:nvSpPr>
        <dsp:cNvPr id="0" name=""/>
        <dsp:cNvSpPr/>
      </dsp:nvSpPr>
      <dsp:spPr>
        <a:xfrm>
          <a:off x="7249453" y="1234416"/>
          <a:ext cx="3180375" cy="13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Random Forest Classifier</a:t>
          </a:r>
        </a:p>
      </dsp:txBody>
      <dsp:txXfrm>
        <a:off x="7249453" y="1234416"/>
        <a:ext cx="3180375" cy="13492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4E0379-17AF-4F15-99A1-0BFAD78D4DDF}">
      <dsp:nvSpPr>
        <dsp:cNvPr id="0" name=""/>
        <dsp:cNvSpPr/>
      </dsp:nvSpPr>
      <dsp:spPr>
        <a:xfrm>
          <a:off x="0" y="619125"/>
          <a:ext cx="5334000" cy="11430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EA905D-D301-4814-8858-3A609DB483EA}">
      <dsp:nvSpPr>
        <dsp:cNvPr id="0" name=""/>
        <dsp:cNvSpPr/>
      </dsp:nvSpPr>
      <dsp:spPr>
        <a:xfrm>
          <a:off x="345757" y="876300"/>
          <a:ext cx="628650" cy="628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EC9B8F-9603-4735-87B5-66273FA39705}">
      <dsp:nvSpPr>
        <dsp:cNvPr id="0" name=""/>
        <dsp:cNvSpPr/>
      </dsp:nvSpPr>
      <dsp:spPr>
        <a:xfrm>
          <a:off x="1320165" y="619125"/>
          <a:ext cx="4013834" cy="114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68" tIns="120968" rIns="120968" bIns="120968" numCol="1" spcCol="1270" anchor="ctr" anchorCtr="0">
          <a:noAutofit/>
        </a:bodyPr>
        <a:lstStyle/>
        <a:p>
          <a:pPr marL="0" lvl="0" indent="0" algn="l" defTabSz="1111250">
            <a:lnSpc>
              <a:spcPct val="100000"/>
            </a:lnSpc>
            <a:spcBef>
              <a:spcPct val="0"/>
            </a:spcBef>
            <a:spcAft>
              <a:spcPct val="35000"/>
            </a:spcAft>
            <a:buNone/>
          </a:pPr>
          <a:r>
            <a:rPr lang="en-US" sz="2500" kern="1200"/>
            <a:t>Logistic Regression </a:t>
          </a:r>
        </a:p>
      </dsp:txBody>
      <dsp:txXfrm>
        <a:off x="1320165" y="619125"/>
        <a:ext cx="4013834" cy="1143000"/>
      </dsp:txXfrm>
    </dsp:sp>
    <dsp:sp modelId="{2CAB53D4-225B-4FC2-8933-94C94DCE099C}">
      <dsp:nvSpPr>
        <dsp:cNvPr id="0" name=""/>
        <dsp:cNvSpPr/>
      </dsp:nvSpPr>
      <dsp:spPr>
        <a:xfrm>
          <a:off x="0" y="2047875"/>
          <a:ext cx="5334000" cy="11430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F5864A-FBAF-4ABA-906C-68EDA7487D65}">
      <dsp:nvSpPr>
        <dsp:cNvPr id="0" name=""/>
        <dsp:cNvSpPr/>
      </dsp:nvSpPr>
      <dsp:spPr>
        <a:xfrm>
          <a:off x="345757" y="2305050"/>
          <a:ext cx="628650" cy="6286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4D4C4-C5F5-4D44-BC63-4B23F6881422}">
      <dsp:nvSpPr>
        <dsp:cNvPr id="0" name=""/>
        <dsp:cNvSpPr/>
      </dsp:nvSpPr>
      <dsp:spPr>
        <a:xfrm>
          <a:off x="1320165" y="2047875"/>
          <a:ext cx="4013834" cy="114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68" tIns="120968" rIns="120968" bIns="120968" numCol="1" spcCol="1270" anchor="ctr" anchorCtr="0">
          <a:noAutofit/>
        </a:bodyPr>
        <a:lstStyle/>
        <a:p>
          <a:pPr marL="0" lvl="0" indent="0" algn="l" defTabSz="1111250">
            <a:lnSpc>
              <a:spcPct val="100000"/>
            </a:lnSpc>
            <a:spcBef>
              <a:spcPct val="0"/>
            </a:spcBef>
            <a:spcAft>
              <a:spcPct val="35000"/>
            </a:spcAft>
            <a:buNone/>
          </a:pPr>
          <a:r>
            <a:rPr lang="en-US" sz="2500" kern="1200"/>
            <a:t>Random Forest Classifier</a:t>
          </a:r>
        </a:p>
      </dsp:txBody>
      <dsp:txXfrm>
        <a:off x="1320165" y="2047875"/>
        <a:ext cx="4013834" cy="1143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C28944-BE86-4D61-9A0E-A89E0228F7BA}">
      <dsp:nvSpPr>
        <dsp:cNvPr id="0" name=""/>
        <dsp:cNvSpPr/>
      </dsp:nvSpPr>
      <dsp:spPr>
        <a:xfrm>
          <a:off x="671999" y="289041"/>
          <a:ext cx="1921500" cy="19215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46318F-C7D8-48B6-A4E5-7BDF080206D1}">
      <dsp:nvSpPr>
        <dsp:cNvPr id="0" name=""/>
        <dsp:cNvSpPr/>
      </dsp:nvSpPr>
      <dsp:spPr>
        <a:xfrm>
          <a:off x="1081499" y="698541"/>
          <a:ext cx="1102500" cy="1102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F8A14F-9D6B-4E61-96B1-0CD71885E474}">
      <dsp:nvSpPr>
        <dsp:cNvPr id="0" name=""/>
        <dsp:cNvSpPr/>
      </dsp:nvSpPr>
      <dsp:spPr>
        <a:xfrm>
          <a:off x="57749" y="2809041"/>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The models</a:t>
          </a:r>
        </a:p>
      </dsp:txBody>
      <dsp:txXfrm>
        <a:off x="57749" y="2809041"/>
        <a:ext cx="3150000" cy="720000"/>
      </dsp:txXfrm>
    </dsp:sp>
    <dsp:sp modelId="{4EA0CD02-AA58-44AB-97A3-C88C391A867D}">
      <dsp:nvSpPr>
        <dsp:cNvPr id="0" name=""/>
        <dsp:cNvSpPr/>
      </dsp:nvSpPr>
      <dsp:spPr>
        <a:xfrm>
          <a:off x="4373250" y="289041"/>
          <a:ext cx="1921500" cy="19215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EFCD2A-741D-43B6-B167-6431DC94BE28}">
      <dsp:nvSpPr>
        <dsp:cNvPr id="0" name=""/>
        <dsp:cNvSpPr/>
      </dsp:nvSpPr>
      <dsp:spPr>
        <a:xfrm>
          <a:off x="4782750" y="698541"/>
          <a:ext cx="1102500" cy="1102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9F70F5-16BA-47EB-9EB2-29C202E5C931}">
      <dsp:nvSpPr>
        <dsp:cNvPr id="0" name=""/>
        <dsp:cNvSpPr/>
      </dsp:nvSpPr>
      <dsp:spPr>
        <a:xfrm>
          <a:off x="3759000" y="2809041"/>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The visualizations</a:t>
          </a:r>
        </a:p>
      </dsp:txBody>
      <dsp:txXfrm>
        <a:off x="3759000" y="2809041"/>
        <a:ext cx="3150000" cy="720000"/>
      </dsp:txXfrm>
    </dsp:sp>
    <dsp:sp modelId="{82C06A44-3DA5-4F16-B6A9-FC22028C1FB0}">
      <dsp:nvSpPr>
        <dsp:cNvPr id="0" name=""/>
        <dsp:cNvSpPr/>
      </dsp:nvSpPr>
      <dsp:spPr>
        <a:xfrm>
          <a:off x="8074500" y="289041"/>
          <a:ext cx="1921500" cy="19215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0C9386-A8D0-4AD4-BE22-7C57AFE09244}">
      <dsp:nvSpPr>
        <dsp:cNvPr id="0" name=""/>
        <dsp:cNvSpPr/>
      </dsp:nvSpPr>
      <dsp:spPr>
        <a:xfrm>
          <a:off x="8484000" y="698541"/>
          <a:ext cx="1102500" cy="1102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167314-9565-4B5D-96EB-731F945123EB}">
      <dsp:nvSpPr>
        <dsp:cNvPr id="0" name=""/>
        <dsp:cNvSpPr/>
      </dsp:nvSpPr>
      <dsp:spPr>
        <a:xfrm>
          <a:off x="7460250" y="2809041"/>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Recommendations</a:t>
          </a:r>
        </a:p>
      </dsp:txBody>
      <dsp:txXfrm>
        <a:off x="7460250" y="2809041"/>
        <a:ext cx="315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9C16B5-F0C8-4F5A-A5B6-D73876D8D23F}" type="datetimeFigureOut">
              <a:rPr lang="en-US" smtClean="0"/>
              <a:t>9/22/2024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76A86B-1174-45E0-BDFE-AB882FF5C522}" type="slidenum">
              <a:rPr lang="en-US" smtClean="0"/>
              <a:t>‹#›</a:t>
            </a:fld>
            <a:endParaRPr lang="en-US"/>
          </a:p>
        </p:txBody>
      </p:sp>
    </p:spTree>
    <p:extLst>
      <p:ext uri="{BB962C8B-B14F-4D97-AF65-F5344CB8AC3E}">
        <p14:creationId xmlns:p14="http://schemas.microsoft.com/office/powerpoint/2010/main" val="1286204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models presented will predict stroke or non-stroke diagnosis in the patients. There were also be visualizations to help see what factors may contribute to getting a stroke and early detection will allow for earlier lifestyle changes that can help prevent a stroke in the future. Now let’s go over stroke statistics and how it has impacted the U.S. </a:t>
            </a:r>
          </a:p>
          <a:p>
            <a:endParaRPr lang="en-US" dirty="0"/>
          </a:p>
        </p:txBody>
      </p:sp>
      <p:sp>
        <p:nvSpPr>
          <p:cNvPr id="4" name="Slide Number Placeholder 3"/>
          <p:cNvSpPr>
            <a:spLocks noGrp="1"/>
          </p:cNvSpPr>
          <p:nvPr>
            <p:ph type="sldNum" sz="quarter" idx="5"/>
          </p:nvPr>
        </p:nvSpPr>
        <p:spPr/>
        <p:txBody>
          <a:bodyPr/>
          <a:lstStyle/>
          <a:p>
            <a:fld id="{6476A86B-1174-45E0-BDFE-AB882FF5C522}" type="slidenum">
              <a:rPr lang="en-US" smtClean="0"/>
              <a:t>1</a:t>
            </a:fld>
            <a:endParaRPr lang="en-US"/>
          </a:p>
        </p:txBody>
      </p:sp>
    </p:spTree>
    <p:extLst>
      <p:ext uri="{BB962C8B-B14F-4D97-AF65-F5344CB8AC3E}">
        <p14:creationId xmlns:p14="http://schemas.microsoft.com/office/powerpoint/2010/main" val="81438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Aptos" panose="020B0004020202020204" pitchFamily="34" charset="0"/>
              </a:rPr>
              <a:t>In my case, the logistic regression and random forest classifier were close in results, but the random forest classifier performed better. Insights found from my analysis are glucose levels and what the averages were for the stroke and non-stroke outcomes. The analysis also showed that strokes can occur in ages under 65, with strokes becoming more likely the older a person gets. The models can predict a non-stroke outcome with above average accuracy. Factors that I thought were going to be impactful with a stroke outcome such as smoking, hypertension, and heart disease were not as impactful in this analysis. Gender had little to no impact either. </a:t>
            </a:r>
            <a:r>
              <a:rPr lang="en-US" dirty="0"/>
              <a:t>Recommendations are to use this model to spread awareness for the risks of stroke and how one can help prevent one from early on.</a:t>
            </a:r>
            <a:r>
              <a:rPr lang="en-US" sz="1200" dirty="0">
                <a:effectLst/>
                <a:latin typeface="Times New Roman" panose="02020603050405020304" pitchFamily="18" charset="0"/>
                <a:ea typeface="Aptos" panose="020B0004020202020204" pitchFamily="34" charset="0"/>
              </a:rPr>
              <a:t> </a:t>
            </a:r>
            <a:r>
              <a:rPr lang="en-US" dirty="0"/>
              <a:t>“80% of strokes are preventable”, according to the Stroke Awareness Foundation</a:t>
            </a:r>
          </a:p>
          <a:p>
            <a:endParaRPr lang="en-US" dirty="0"/>
          </a:p>
        </p:txBody>
      </p:sp>
      <p:sp>
        <p:nvSpPr>
          <p:cNvPr id="4" name="Slide Number Placeholder 3"/>
          <p:cNvSpPr>
            <a:spLocks noGrp="1"/>
          </p:cNvSpPr>
          <p:nvPr>
            <p:ph type="sldNum" sz="quarter" idx="5"/>
          </p:nvPr>
        </p:nvSpPr>
        <p:spPr/>
        <p:txBody>
          <a:bodyPr/>
          <a:lstStyle/>
          <a:p>
            <a:fld id="{6476A86B-1174-45E0-BDFE-AB882FF5C522}" type="slidenum">
              <a:rPr lang="en-US" smtClean="0"/>
              <a:t>10</a:t>
            </a:fld>
            <a:endParaRPr lang="en-US"/>
          </a:p>
        </p:txBody>
      </p:sp>
    </p:spTree>
    <p:extLst>
      <p:ext uri="{BB962C8B-B14F-4D97-AF65-F5344CB8AC3E}">
        <p14:creationId xmlns:p14="http://schemas.microsoft.com/office/powerpoint/2010/main" val="3645200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caused by a clot obstructing the flow of blood to the brain, it’s an ischemic stroke but if it is caused by a blood vessel rupturing and preventing blood flow to the brain, it is called a hemorrhagic stroke. Both types have the same risk factors and can happen at any age. The dataset I will be using does not specify which form of stroke the patient got, but for this analysis it does not matter since the risk factors are the same.</a:t>
            </a:r>
          </a:p>
        </p:txBody>
      </p:sp>
      <p:sp>
        <p:nvSpPr>
          <p:cNvPr id="4" name="Slide Number Placeholder 3"/>
          <p:cNvSpPr>
            <a:spLocks noGrp="1"/>
          </p:cNvSpPr>
          <p:nvPr>
            <p:ph type="sldNum" sz="quarter" idx="5"/>
          </p:nvPr>
        </p:nvSpPr>
        <p:spPr/>
        <p:txBody>
          <a:bodyPr/>
          <a:lstStyle/>
          <a:p>
            <a:fld id="{6476A86B-1174-45E0-BDFE-AB882FF5C522}" type="slidenum">
              <a:rPr lang="en-US" smtClean="0"/>
              <a:t>2</a:t>
            </a:fld>
            <a:endParaRPr lang="en-US"/>
          </a:p>
        </p:txBody>
      </p:sp>
    </p:spTree>
    <p:extLst>
      <p:ext uri="{BB962C8B-B14F-4D97-AF65-F5344CB8AC3E}">
        <p14:creationId xmlns:p14="http://schemas.microsoft.com/office/powerpoint/2010/main" val="286326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keep the analysis health related only</a:t>
            </a:r>
          </a:p>
        </p:txBody>
      </p:sp>
      <p:sp>
        <p:nvSpPr>
          <p:cNvPr id="4" name="Slide Number Placeholder 3"/>
          <p:cNvSpPr>
            <a:spLocks noGrp="1"/>
          </p:cNvSpPr>
          <p:nvPr>
            <p:ph type="sldNum" sz="quarter" idx="5"/>
          </p:nvPr>
        </p:nvSpPr>
        <p:spPr/>
        <p:txBody>
          <a:bodyPr/>
          <a:lstStyle/>
          <a:p>
            <a:fld id="{6476A86B-1174-45E0-BDFE-AB882FF5C522}" type="slidenum">
              <a:rPr lang="en-US" smtClean="0"/>
              <a:t>3</a:t>
            </a:fld>
            <a:endParaRPr lang="en-US"/>
          </a:p>
        </p:txBody>
      </p:sp>
    </p:spTree>
    <p:extLst>
      <p:ext uri="{BB962C8B-B14F-4D97-AF65-F5344CB8AC3E}">
        <p14:creationId xmlns:p14="http://schemas.microsoft.com/office/powerpoint/2010/main" val="456610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Gender: “male”, “female”, or “other” 2. Age: age of the patient 3. Hypertension: 0 for no hypertension, or 1 for hypertension in the patient 4. Heart disease: 0 for no heart disease, or 1 for heart disease in the patient 5. Avg glucose level: average glucose level in the patient’s blood 6. BMI: body mass index 7. Smoking status: "formerly smoked", "never smoked", "smokes" or "unknown" 8. Stroke: 0 for non-stroke, 1 for stroke in the patient</a:t>
            </a:r>
          </a:p>
        </p:txBody>
      </p:sp>
      <p:sp>
        <p:nvSpPr>
          <p:cNvPr id="4" name="Slide Number Placeholder 3"/>
          <p:cNvSpPr>
            <a:spLocks noGrp="1"/>
          </p:cNvSpPr>
          <p:nvPr>
            <p:ph type="sldNum" sz="quarter" idx="5"/>
          </p:nvPr>
        </p:nvSpPr>
        <p:spPr/>
        <p:txBody>
          <a:bodyPr/>
          <a:lstStyle/>
          <a:p>
            <a:fld id="{6476A86B-1174-45E0-BDFE-AB882FF5C522}" type="slidenum">
              <a:rPr lang="en-US" smtClean="0"/>
              <a:t>4</a:t>
            </a:fld>
            <a:endParaRPr lang="en-US"/>
          </a:p>
        </p:txBody>
      </p:sp>
    </p:spTree>
    <p:extLst>
      <p:ext uri="{BB962C8B-B14F-4D97-AF65-F5344CB8AC3E}">
        <p14:creationId xmlns:p14="http://schemas.microsoft.com/office/powerpoint/2010/main" val="1225137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go over 2 types of models to compare the results from both and see which one performs better. Since I am working with a binary categorical variable as my target, the best suited models will be logistic regression and random forest classifiers. The metrics I used are precision, recall, and f1-score. I chose these metrics because they are best used to evaluate the performance of binary classification models such as these.</a:t>
            </a:r>
          </a:p>
          <a:p>
            <a:endParaRPr lang="en-US" dirty="0"/>
          </a:p>
        </p:txBody>
      </p:sp>
      <p:sp>
        <p:nvSpPr>
          <p:cNvPr id="4" name="Slide Number Placeholder 3"/>
          <p:cNvSpPr>
            <a:spLocks noGrp="1"/>
          </p:cNvSpPr>
          <p:nvPr>
            <p:ph type="sldNum" sz="quarter" idx="5"/>
          </p:nvPr>
        </p:nvSpPr>
        <p:spPr/>
        <p:txBody>
          <a:bodyPr/>
          <a:lstStyle/>
          <a:p>
            <a:fld id="{6476A86B-1174-45E0-BDFE-AB882FF5C522}" type="slidenum">
              <a:rPr lang="en-US" smtClean="0"/>
              <a:t>5</a:t>
            </a:fld>
            <a:endParaRPr lang="en-US"/>
          </a:p>
        </p:txBody>
      </p:sp>
    </p:spTree>
    <p:extLst>
      <p:ext uri="{BB962C8B-B14F-4D97-AF65-F5344CB8AC3E}">
        <p14:creationId xmlns:p14="http://schemas.microsoft.com/office/powerpoint/2010/main" val="3800059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logistic regression model, the results show the accuracy score is 94.81% with the accuracy score function. This model is close to average at predicting whether patients will not get a stroke with a f1-score of 97%. Since the random forest classifier model performed better, I will go into further detail for that one. These results show the accuracy score is 95.01% with the accuracy score function. For the random forest classifier model, the precision for the non-stroke patient is 0.95, recall is 1.0, and the f1-score is 0.97. For the stroke outcome, precision score is 0.62, recall is 0.09, and f1-score is 0.16. This indicates that out of all the stroke patients, the model predicted, 62% had one. Out of all the patients that did get a stroke, the model predicted this outcome correctly for 9% of those patients. This model is also better at predicting non-stroke patients like the logistic regression model with precision of 95%. Out of all the non-stroke patients, the model predicted their outcome correctly very accurately. The f1-score, mean of precision and recall, is also better for non-stroke patients, 97%, compared to the stroke patients of 16%.</a:t>
            </a:r>
          </a:p>
        </p:txBody>
      </p:sp>
      <p:sp>
        <p:nvSpPr>
          <p:cNvPr id="4" name="Slide Number Placeholder 3"/>
          <p:cNvSpPr>
            <a:spLocks noGrp="1"/>
          </p:cNvSpPr>
          <p:nvPr>
            <p:ph type="sldNum" sz="quarter" idx="5"/>
          </p:nvPr>
        </p:nvSpPr>
        <p:spPr/>
        <p:txBody>
          <a:bodyPr/>
          <a:lstStyle/>
          <a:p>
            <a:fld id="{6476A86B-1174-45E0-BDFE-AB882FF5C522}" type="slidenum">
              <a:rPr lang="en-US" smtClean="0"/>
              <a:t>6</a:t>
            </a:fld>
            <a:endParaRPr lang="en-US"/>
          </a:p>
        </p:txBody>
      </p:sp>
    </p:spTree>
    <p:extLst>
      <p:ext uri="{BB962C8B-B14F-4D97-AF65-F5344CB8AC3E}">
        <p14:creationId xmlns:p14="http://schemas.microsoft.com/office/powerpoint/2010/main" val="4138308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looking at a correlation matrix and creating a bar graph with the top features that affect a stroke or non-stroke outcome, there were 3 that stood out substantially. The top 3 features were average glucose levels, BMI, and age. </a:t>
            </a:r>
          </a:p>
        </p:txBody>
      </p:sp>
      <p:sp>
        <p:nvSpPr>
          <p:cNvPr id="4" name="Slide Number Placeholder 3"/>
          <p:cNvSpPr>
            <a:spLocks noGrp="1"/>
          </p:cNvSpPr>
          <p:nvPr>
            <p:ph type="sldNum" sz="quarter" idx="5"/>
          </p:nvPr>
        </p:nvSpPr>
        <p:spPr/>
        <p:txBody>
          <a:bodyPr/>
          <a:lstStyle/>
          <a:p>
            <a:fld id="{6476A86B-1174-45E0-BDFE-AB882FF5C522}" type="slidenum">
              <a:rPr lang="en-US" smtClean="0"/>
              <a:t>7</a:t>
            </a:fld>
            <a:endParaRPr lang="en-US"/>
          </a:p>
        </p:txBody>
      </p:sp>
    </p:spTree>
    <p:extLst>
      <p:ext uri="{BB962C8B-B14F-4D97-AF65-F5344CB8AC3E}">
        <p14:creationId xmlns:p14="http://schemas.microsoft.com/office/powerpoint/2010/main" val="2047321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76A86B-1174-45E0-BDFE-AB882FF5C522}" type="slidenum">
              <a:rPr lang="en-US" smtClean="0"/>
              <a:t>8</a:t>
            </a:fld>
            <a:endParaRPr lang="en-US"/>
          </a:p>
        </p:txBody>
      </p:sp>
    </p:spTree>
    <p:extLst>
      <p:ext uri="{BB962C8B-B14F-4D97-AF65-F5344CB8AC3E}">
        <p14:creationId xmlns:p14="http://schemas.microsoft.com/office/powerpoint/2010/main" val="2326450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Aptos" panose="020B0004020202020204" pitchFamily="34" charset="0"/>
              </a:rPr>
              <a:t>This helps as one can look at their own glucose levels and compare to the average levels for strokes from the dataset.</a:t>
            </a:r>
            <a:endParaRPr lang="en-US" dirty="0"/>
          </a:p>
          <a:p>
            <a:endParaRPr lang="en-US" dirty="0"/>
          </a:p>
        </p:txBody>
      </p:sp>
      <p:sp>
        <p:nvSpPr>
          <p:cNvPr id="4" name="Slide Number Placeholder 3"/>
          <p:cNvSpPr>
            <a:spLocks noGrp="1"/>
          </p:cNvSpPr>
          <p:nvPr>
            <p:ph type="sldNum" sz="quarter" idx="5"/>
          </p:nvPr>
        </p:nvSpPr>
        <p:spPr/>
        <p:txBody>
          <a:bodyPr/>
          <a:lstStyle/>
          <a:p>
            <a:fld id="{6476A86B-1174-45E0-BDFE-AB882FF5C522}" type="slidenum">
              <a:rPr lang="en-US" smtClean="0"/>
              <a:t>9</a:t>
            </a:fld>
            <a:endParaRPr lang="en-US"/>
          </a:p>
        </p:txBody>
      </p:sp>
    </p:spTree>
    <p:extLst>
      <p:ext uri="{BB962C8B-B14F-4D97-AF65-F5344CB8AC3E}">
        <p14:creationId xmlns:p14="http://schemas.microsoft.com/office/powerpoint/2010/main" val="802403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9/22/2024</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814912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9/22/2024</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253788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9/22/2024</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124315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9/22/2024</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586712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9/22/2024</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661516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9/22/2024</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64592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9/22/2024</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118928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9/22/2024</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451468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9/22/2024</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022616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9/22/2024</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004818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9/22/2024</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229400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9/22/2024</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3678557998"/>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2.xml"/><Relationship Id="rId7" Type="http://schemas.openxmlformats.org/officeDocument/2006/relationships/diagramQuickStyle" Target="../diagrams/quickStyle6.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2.png"/><Relationship Id="rId4" Type="http://schemas.openxmlformats.org/officeDocument/2006/relationships/notesSlide" Target="../notesSlides/notesSlide10.xml"/><Relationship Id="rId9" Type="http://schemas.microsoft.com/office/2007/relationships/diagramDrawing" Target="../diagrams/drawing6.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datasets/fedesoriano/stroke-prediction-dataset" TargetMode="External"/><Relationship Id="rId7" Type="http://schemas.openxmlformats.org/officeDocument/2006/relationships/hyperlink" Target="https://www.who.int/data/gho/data/themes/topics/topic-details/GHO/body-mass-index" TargetMode="External"/><Relationship Id="rId2" Type="http://schemas.openxmlformats.org/officeDocument/2006/relationships/hyperlink" Target="https://health.clevelandclinic.org/why-are-strokes-on-the-rise-in-younger-people" TargetMode="External"/><Relationship Id="rId1" Type="http://schemas.openxmlformats.org/officeDocument/2006/relationships/slideLayout" Target="../slideLayouts/slideLayout2.xml"/><Relationship Id="rId6" Type="http://schemas.openxmlformats.org/officeDocument/2006/relationships/hyperlink" Target="https://www.strokeinfo.org/stroke-facts-statistics/" TargetMode="External"/><Relationship Id="rId5" Type="http://schemas.openxmlformats.org/officeDocument/2006/relationships/hyperlink" Target="https://www.stroke.org/en/about-stroke" TargetMode="External"/><Relationship Id="rId4" Type="http://schemas.openxmlformats.org/officeDocument/2006/relationships/hyperlink" Target="https://www.cdc.gov/stroke/data-research/facts-stats/index.html" TargetMode="Externa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Layout" Target="../slideLayouts/slideLayout2.xml"/><Relationship Id="rId7" Type="http://schemas.openxmlformats.org/officeDocument/2006/relationships/diagramData" Target="../diagrams/data1.xml"/><Relationship Id="rId12"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svg"/><Relationship Id="rId11" Type="http://schemas.microsoft.com/office/2007/relationships/diagramDrawing" Target="../diagrams/drawing1.xml"/><Relationship Id="rId5" Type="http://schemas.openxmlformats.org/officeDocument/2006/relationships/image" Target="../media/image3.png"/><Relationship Id="rId10" Type="http://schemas.openxmlformats.org/officeDocument/2006/relationships/diagramColors" Target="../diagrams/colors1.xml"/><Relationship Id="rId4" Type="http://schemas.openxmlformats.org/officeDocument/2006/relationships/notesSlide" Target="../notesSlides/notesSlide2.xml"/><Relationship Id="rId9"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4.xml"/><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png"/><Relationship Id="rId4" Type="http://schemas.openxmlformats.org/officeDocument/2006/relationships/notesSlide" Target="../notesSlides/notesSlide5.xml"/><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12"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5.xml"/><Relationship Id="rId11" Type="http://schemas.openxmlformats.org/officeDocument/2006/relationships/image" Target="../media/image16.png"/><Relationship Id="rId5" Type="http://schemas.openxmlformats.org/officeDocument/2006/relationships/diagramData" Target="../diagrams/data5.xml"/><Relationship Id="rId10" Type="http://schemas.openxmlformats.org/officeDocument/2006/relationships/image" Target="../media/image15.png"/><Relationship Id="rId4" Type="http://schemas.openxmlformats.org/officeDocument/2006/relationships/notesSlide" Target="../notesSlides/notesSlide6.xml"/><Relationship Id="rId9" Type="http://schemas.microsoft.com/office/2007/relationships/diagramDrawing" Target="../diagrams/drawing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ed Triangles">
            <a:extLst>
              <a:ext uri="{FF2B5EF4-FFF2-40B4-BE49-F238E27FC236}">
                <a16:creationId xmlns:a16="http://schemas.microsoft.com/office/drawing/2014/main" id="{2152C227-A889-DAEE-FF6C-00881A498828}"/>
              </a:ext>
            </a:extLst>
          </p:cNvPr>
          <p:cNvPicPr>
            <a:picLocks noChangeAspect="1"/>
          </p:cNvPicPr>
          <p:nvPr/>
        </p:nvPicPr>
        <p:blipFill>
          <a:blip r:embed="rId5"/>
          <a:srcRect t="9142" b="9142"/>
          <a:stretch/>
        </p:blipFill>
        <p:spPr>
          <a:xfrm>
            <a:off x="20" y="10"/>
            <a:ext cx="12207220" cy="6857990"/>
          </a:xfrm>
          <a:prstGeom prst="rect">
            <a:avLst/>
          </a:prstGeom>
        </p:spPr>
      </p:pic>
      <p:sp>
        <p:nvSpPr>
          <p:cNvPr id="18" name="Freeform: Shape 17">
            <a:extLst>
              <a:ext uri="{FF2B5EF4-FFF2-40B4-BE49-F238E27FC236}">
                <a16:creationId xmlns:a16="http://schemas.microsoft.com/office/drawing/2014/main" id="{15A93C08-5026-4474-A6D5-87A03C135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3493D842-D355-B5ED-5857-94AD9199E70B}"/>
              </a:ext>
            </a:extLst>
          </p:cNvPr>
          <p:cNvSpPr>
            <a:spLocks noGrp="1"/>
          </p:cNvSpPr>
          <p:nvPr>
            <p:ph type="ctrTitle"/>
          </p:nvPr>
        </p:nvSpPr>
        <p:spPr>
          <a:xfrm>
            <a:off x="761999" y="867878"/>
            <a:ext cx="4127635" cy="2828223"/>
          </a:xfrm>
        </p:spPr>
        <p:txBody>
          <a:bodyPr>
            <a:normAutofit/>
          </a:bodyPr>
          <a:lstStyle/>
          <a:p>
            <a:pPr algn="l"/>
            <a:r>
              <a:rPr lang="en-US" sz="4400"/>
              <a:t>Stroke Predictions Using Machine Learning</a:t>
            </a:r>
            <a:endParaRPr lang="en-US" sz="4400" dirty="0"/>
          </a:p>
        </p:txBody>
      </p:sp>
      <p:sp>
        <p:nvSpPr>
          <p:cNvPr id="3" name="Subtitle 2">
            <a:extLst>
              <a:ext uri="{FF2B5EF4-FFF2-40B4-BE49-F238E27FC236}">
                <a16:creationId xmlns:a16="http://schemas.microsoft.com/office/drawing/2014/main" id="{ADCF4BD3-2D62-3A2D-14B6-BB15004C79AC}"/>
              </a:ext>
            </a:extLst>
          </p:cNvPr>
          <p:cNvSpPr>
            <a:spLocks noGrp="1"/>
          </p:cNvSpPr>
          <p:nvPr>
            <p:ph type="subTitle" idx="1"/>
          </p:nvPr>
        </p:nvSpPr>
        <p:spPr>
          <a:xfrm>
            <a:off x="762000" y="3801980"/>
            <a:ext cx="4048126" cy="972152"/>
          </a:xfrm>
        </p:spPr>
        <p:txBody>
          <a:bodyPr>
            <a:normAutofit/>
          </a:bodyPr>
          <a:lstStyle/>
          <a:p>
            <a:pPr algn="l"/>
            <a:r>
              <a:rPr lang="en-US"/>
              <a:t>By: Monica Santana</a:t>
            </a:r>
          </a:p>
          <a:p>
            <a:pPr algn="l"/>
            <a:endParaRPr lang="en-US" dirty="0"/>
          </a:p>
        </p:txBody>
      </p:sp>
      <p:pic>
        <p:nvPicPr>
          <p:cNvPr id="10" name="Audio 9">
            <a:hlinkClick r:id="" action="ppaction://media"/>
            <a:extLst>
              <a:ext uri="{FF2B5EF4-FFF2-40B4-BE49-F238E27FC236}">
                <a16:creationId xmlns:a16="http://schemas.microsoft.com/office/drawing/2014/main" id="{1017E39A-C3C8-9240-6A20-ED2E9AF37D6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89253014"/>
      </p:ext>
    </p:extLst>
  </p:cSld>
  <p:clrMapOvr>
    <a:masterClrMapping/>
  </p:clrMapOvr>
  <mc:AlternateContent xmlns:mc="http://schemas.openxmlformats.org/markup-compatibility/2006">
    <mc:Choice xmlns:p14="http://schemas.microsoft.com/office/powerpoint/2010/main" Requires="p14">
      <p:transition spd="slow" p14:dur="2000" advTm="26287"/>
    </mc:Choice>
    <mc:Fallback>
      <p:transition spd="slow" advTm="26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par>
                                <p:cTn id="10" presetID="10" presetClass="entr" presetSubtype="0" fill="hold" grpId="0" nodeType="withEffect">
                                  <p:stCondLst>
                                    <p:cond delay="1500"/>
                                  </p:stCondLst>
                                  <p:iterate>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0"/>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CCF0E-F73C-16A6-AC9A-B3585508729F}"/>
              </a:ext>
            </a:extLst>
          </p:cNvPr>
          <p:cNvSpPr>
            <a:spLocks noGrp="1"/>
          </p:cNvSpPr>
          <p:nvPr>
            <p:ph type="title"/>
          </p:nvPr>
        </p:nvSpPr>
        <p:spPr/>
        <p:txBody>
          <a:bodyPr/>
          <a:lstStyle/>
          <a:p>
            <a:r>
              <a:rPr lang="en-US"/>
              <a:t>Conclusion</a:t>
            </a:r>
            <a:endParaRPr lang="en-US" dirty="0"/>
          </a:p>
        </p:txBody>
      </p:sp>
      <p:graphicFrame>
        <p:nvGraphicFramePr>
          <p:cNvPr id="5" name="Content Placeholder 2">
            <a:extLst>
              <a:ext uri="{FF2B5EF4-FFF2-40B4-BE49-F238E27FC236}">
                <a16:creationId xmlns:a16="http://schemas.microsoft.com/office/drawing/2014/main" id="{A1CBAC81-B26F-FE34-BD93-B3EA7483CB38}"/>
              </a:ext>
            </a:extLst>
          </p:cNvPr>
          <p:cNvGraphicFramePr>
            <a:graphicFrameLocks noGrp="1"/>
          </p:cNvGraphicFramePr>
          <p:nvPr>
            <p:ph idx="1"/>
          </p:nvPr>
        </p:nvGraphicFramePr>
        <p:xfrm>
          <a:off x="762000" y="2286000"/>
          <a:ext cx="10668000" cy="38180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Audio 12">
            <a:hlinkClick r:id="" action="ppaction://media"/>
            <a:extLst>
              <a:ext uri="{FF2B5EF4-FFF2-40B4-BE49-F238E27FC236}">
                <a16:creationId xmlns:a16="http://schemas.microsoft.com/office/drawing/2014/main" id="{18F05791-E0AD-31CA-CB50-503C08E27E77}"/>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63838000"/>
      </p:ext>
    </p:extLst>
  </p:cSld>
  <p:clrMapOvr>
    <a:masterClrMapping/>
  </p:clrMapOvr>
  <mc:AlternateContent xmlns:mc="http://schemas.openxmlformats.org/markup-compatibility/2006">
    <mc:Choice xmlns:p14="http://schemas.microsoft.com/office/powerpoint/2010/main" Requires="p14">
      <p:transition spd="slow" p14:dur="2000" advTm="58855"/>
    </mc:Choice>
    <mc:Fallback>
      <p:transition spd="slow" advTm="58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9E7AD-1BAA-13EB-65EE-02A60612E1F8}"/>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DC5AE8E4-7AB8-C1E9-748C-45A5F38C1B8B}"/>
              </a:ext>
            </a:extLst>
          </p:cNvPr>
          <p:cNvSpPr>
            <a:spLocks noGrp="1"/>
          </p:cNvSpPr>
          <p:nvPr>
            <p:ph idx="1"/>
          </p:nvPr>
        </p:nvSpPr>
        <p:spPr/>
        <p:txBody>
          <a:bodyPr>
            <a:normAutofit fontScale="70000" lnSpcReduction="20000"/>
          </a:bodyPr>
          <a:lstStyle/>
          <a:p>
            <a:r>
              <a:rPr lang="en-US" dirty="0"/>
              <a:t>(2019, September 13). Why are strokes on the rise in younger people? Cleveland Clinic. </a:t>
            </a:r>
          </a:p>
          <a:p>
            <a:pPr lvl="1"/>
            <a:r>
              <a:rPr lang="en-US" dirty="0">
                <a:hlinkClick r:id="rId2"/>
              </a:rPr>
              <a:t>Why Are Strokes on the Rise in Younger People? (clevelandclinic.org)</a:t>
            </a:r>
            <a:endParaRPr lang="en-US" dirty="0"/>
          </a:p>
          <a:p>
            <a:r>
              <a:rPr lang="en-US" dirty="0"/>
              <a:t>(2020). Stroke prediction dataset. Kaggle. </a:t>
            </a:r>
            <a:r>
              <a:rPr lang="en-US" dirty="0">
                <a:hlinkClick r:id="rId3"/>
              </a:rPr>
              <a:t>Stroke Prediction Dataset (kaggle.com)</a:t>
            </a:r>
            <a:endParaRPr lang="en-US" dirty="0"/>
          </a:p>
          <a:p>
            <a:r>
              <a:rPr lang="en-US" dirty="0"/>
              <a:t>(2024, May 15). Stroke facts. CDC. </a:t>
            </a:r>
            <a:r>
              <a:rPr lang="en-US" dirty="0">
                <a:hlinkClick r:id="rId4"/>
              </a:rPr>
              <a:t>Stroke Facts | Stroke | CDC </a:t>
            </a:r>
            <a:endParaRPr lang="en-US" dirty="0"/>
          </a:p>
          <a:p>
            <a:r>
              <a:rPr lang="en-US" dirty="0"/>
              <a:t>About stroke. American Stroke Association. </a:t>
            </a:r>
            <a:r>
              <a:rPr lang="en-US" dirty="0">
                <a:hlinkClick r:id="rId5"/>
              </a:rPr>
              <a:t>About Stroke | American Stroke Association</a:t>
            </a:r>
            <a:endParaRPr lang="en-US" dirty="0"/>
          </a:p>
          <a:p>
            <a:r>
              <a:rPr lang="en-US" dirty="0"/>
              <a:t>Stroke facts &amp; statistics. Stroke Awareness Foundation. </a:t>
            </a:r>
            <a:r>
              <a:rPr lang="en-US" dirty="0">
                <a:hlinkClick r:id="rId6"/>
              </a:rPr>
              <a:t>Stroke Facts &amp; Statistics (strokeinfo.org) </a:t>
            </a:r>
            <a:endParaRPr lang="en-US" dirty="0"/>
          </a:p>
          <a:p>
            <a:r>
              <a:rPr lang="en-US" dirty="0"/>
              <a:t>Body mass index (BMI). World Health Organization (WHO). </a:t>
            </a:r>
            <a:r>
              <a:rPr lang="en-US" dirty="0">
                <a:hlinkClick r:id="rId7"/>
              </a:rPr>
              <a:t>Body mass index (BMI) (who.int)</a:t>
            </a:r>
            <a:endParaRPr lang="en-US" dirty="0"/>
          </a:p>
        </p:txBody>
      </p:sp>
    </p:spTree>
    <p:extLst>
      <p:ext uri="{BB962C8B-B14F-4D97-AF65-F5344CB8AC3E}">
        <p14:creationId xmlns:p14="http://schemas.microsoft.com/office/powerpoint/2010/main" val="701786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CA1BEB3F-7690-0019-BC2E-BC1EEDE19A8C}"/>
              </a:ext>
            </a:extLst>
          </p:cNvPr>
          <p:cNvSpPr>
            <a:spLocks noGrp="1"/>
          </p:cNvSpPr>
          <p:nvPr>
            <p:ph type="title"/>
          </p:nvPr>
        </p:nvSpPr>
        <p:spPr>
          <a:xfrm>
            <a:off x="762000" y="762000"/>
            <a:ext cx="5334000" cy="1524000"/>
          </a:xfrm>
        </p:spPr>
        <p:txBody>
          <a:bodyPr>
            <a:normAutofit/>
          </a:bodyPr>
          <a:lstStyle/>
          <a:p>
            <a:r>
              <a:rPr lang="en-US" sz="3200"/>
              <a:t>Stroke Statistics in the US</a:t>
            </a:r>
          </a:p>
        </p:txBody>
      </p:sp>
      <p:pic>
        <p:nvPicPr>
          <p:cNvPr id="7" name="Graphic 6" descr="Brain in head">
            <a:extLst>
              <a:ext uri="{FF2B5EF4-FFF2-40B4-BE49-F238E27FC236}">
                <a16:creationId xmlns:a16="http://schemas.microsoft.com/office/drawing/2014/main" id="{9471CE52-89D9-0DDD-C737-43D74BDB29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58000" y="771525"/>
            <a:ext cx="5334000" cy="5334000"/>
          </a:xfrm>
          <a:prstGeom prst="rect">
            <a:avLst/>
          </a:prstGeom>
        </p:spPr>
      </p:pic>
      <p:graphicFrame>
        <p:nvGraphicFramePr>
          <p:cNvPr id="16" name="Content Placeholder 2">
            <a:extLst>
              <a:ext uri="{FF2B5EF4-FFF2-40B4-BE49-F238E27FC236}">
                <a16:creationId xmlns:a16="http://schemas.microsoft.com/office/drawing/2014/main" id="{6C706A60-FB6C-9806-031A-F6594330169B}"/>
              </a:ext>
            </a:extLst>
          </p:cNvPr>
          <p:cNvGraphicFramePr>
            <a:graphicFrameLocks noGrp="1"/>
          </p:cNvGraphicFramePr>
          <p:nvPr>
            <p:ph idx="1"/>
            <p:extLst>
              <p:ext uri="{D42A27DB-BD31-4B8C-83A1-F6EECF244321}">
                <p14:modId xmlns:p14="http://schemas.microsoft.com/office/powerpoint/2010/main" val="2927771296"/>
              </p:ext>
            </p:extLst>
          </p:nvPr>
        </p:nvGraphicFramePr>
        <p:xfrm>
          <a:off x="762000" y="2286000"/>
          <a:ext cx="5334000" cy="38100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3" name="Audio 12">
            <a:hlinkClick r:id="" action="ppaction://media"/>
            <a:extLst>
              <a:ext uri="{FF2B5EF4-FFF2-40B4-BE49-F238E27FC236}">
                <a16:creationId xmlns:a16="http://schemas.microsoft.com/office/drawing/2014/main" id="{06640452-DE0E-3CED-BDE9-38EAC4EE0082}"/>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30045870"/>
      </p:ext>
    </p:extLst>
  </p:cSld>
  <p:clrMapOvr>
    <a:masterClrMapping/>
  </p:clrMapOvr>
  <mc:AlternateContent xmlns:mc="http://schemas.openxmlformats.org/markup-compatibility/2006">
    <mc:Choice xmlns:p14="http://schemas.microsoft.com/office/powerpoint/2010/main" Requires="p14">
      <p:transition spd="slow" p14:dur="2000" advTm="44966"/>
    </mc:Choice>
    <mc:Fallback>
      <p:transition spd="slow" advTm="449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7699B66A-3779-48B9-9963-C9339B22B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8122584 w 12192000"/>
              <a:gd name="connsiteY0" fmla="*/ 0 h 6858000"/>
              <a:gd name="connsiteX1" fmla="*/ 12192000 w 12192000"/>
              <a:gd name="connsiteY1" fmla="*/ 0 h 6858000"/>
              <a:gd name="connsiteX2" fmla="*/ 12192000 w 12192000"/>
              <a:gd name="connsiteY2" fmla="*/ 4873590 h 6858000"/>
              <a:gd name="connsiteX3" fmla="*/ 10378112 w 12192000"/>
              <a:gd name="connsiteY3" fmla="*/ 6858000 h 6858000"/>
              <a:gd name="connsiteX4" fmla="*/ 0 w 12192000"/>
              <a:gd name="connsiteY4" fmla="*/ 6858000 h 6858000"/>
              <a:gd name="connsiteX5" fmla="*/ 0 w 12192000"/>
              <a:gd name="connsiteY5" fmla="*/ 6089634 h 6858000"/>
              <a:gd name="connsiteX6" fmla="*/ 3284 w 12192000"/>
              <a:gd name="connsiteY6" fmla="*/ 6081001 h 6858000"/>
              <a:gd name="connsiteX7" fmla="*/ 208318 w 12192000"/>
              <a:gd name="connsiteY7" fmla="*/ 5663571 h 6858000"/>
              <a:gd name="connsiteX8" fmla="*/ 2466868 w 12192000"/>
              <a:gd name="connsiteY8" fmla="*/ 3280365 h 6858000"/>
              <a:gd name="connsiteX9" fmla="*/ 5859655 w 12192000"/>
              <a:gd name="connsiteY9" fmla="*/ 1043504 h 6858000"/>
              <a:gd name="connsiteX10" fmla="*/ 8002287 w 12192000"/>
              <a:gd name="connsiteY10" fmla="*/ 373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8122584" y="0"/>
                </a:moveTo>
                <a:lnTo>
                  <a:pt x="12192000" y="0"/>
                </a:lnTo>
                <a:lnTo>
                  <a:pt x="12192000" y="4873590"/>
                </a:lnTo>
                <a:lnTo>
                  <a:pt x="10378112" y="6858000"/>
                </a:lnTo>
                <a:lnTo>
                  <a:pt x="0" y="6858000"/>
                </a:lnTo>
                <a:lnTo>
                  <a:pt x="0" y="6089634"/>
                </a:lnTo>
                <a:lnTo>
                  <a:pt x="3284" y="6081001"/>
                </a:lnTo>
                <a:cubicBezTo>
                  <a:pt x="61888" y="5940761"/>
                  <a:pt x="130457" y="5801643"/>
                  <a:pt x="208318" y="5663571"/>
                </a:cubicBezTo>
                <a:cubicBezTo>
                  <a:pt x="675237" y="4835483"/>
                  <a:pt x="1476533" y="4045730"/>
                  <a:pt x="2466868" y="3280365"/>
                </a:cubicBezTo>
                <a:cubicBezTo>
                  <a:pt x="3457206" y="2515002"/>
                  <a:pt x="4636583" y="1774030"/>
                  <a:pt x="5859655" y="1043504"/>
                </a:cubicBezTo>
                <a:cubicBezTo>
                  <a:pt x="6636899" y="579200"/>
                  <a:pt x="7344556" y="254766"/>
                  <a:pt x="8002287" y="3739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5D2088EB-F82A-4CF7-A658-5EB0B344D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71" y="0"/>
            <a:ext cx="7017182" cy="6858000"/>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10" fmla="*/ 10354815 w 11818630"/>
              <a:gd name="connsiteY10" fmla="*/ 6321870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4489505 h 6858000"/>
              <a:gd name="connsiteX0" fmla="*/ 0 w 7017182"/>
              <a:gd name="connsiteY0" fmla="*/ 6858000 h 6858000"/>
              <a:gd name="connsiteX1" fmla="*/ 15548 w 7017182"/>
              <a:gd name="connsiteY1" fmla="*/ 6741317 h 6858000"/>
              <a:gd name="connsiteX2" fmla="*/ 387858 w 7017182"/>
              <a:gd name="connsiteY2" fmla="*/ 5632555 h 6858000"/>
              <a:gd name="connsiteX3" fmla="*/ 2494163 w 7017182"/>
              <a:gd name="connsiteY3" fmla="*/ 3131046 h 6858000"/>
              <a:gd name="connsiteX4" fmla="*/ 5658249 w 7017182"/>
              <a:gd name="connsiteY4" fmla="*/ 783147 h 6858000"/>
              <a:gd name="connsiteX5" fmla="*/ 6840702 w 7017182"/>
              <a:gd name="connsiteY5" fmla="*/ 85078 h 6858000"/>
              <a:gd name="connsiteX6" fmla="*/ 7017182 w 701718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7182" h="6858000">
                <a:moveTo>
                  <a:pt x="0" y="6858000"/>
                </a:moveTo>
                <a:lnTo>
                  <a:pt x="15548" y="6741317"/>
                </a:lnTo>
                <a:cubicBezTo>
                  <a:pt x="78957" y="6364051"/>
                  <a:pt x="206325" y="5994870"/>
                  <a:pt x="387858" y="5632555"/>
                </a:cubicBezTo>
                <a:cubicBezTo>
                  <a:pt x="823302" y="4763361"/>
                  <a:pt x="1570584" y="3934404"/>
                  <a:pt x="2494163" y="3131046"/>
                </a:cubicBezTo>
                <a:cubicBezTo>
                  <a:pt x="3417744" y="2327690"/>
                  <a:pt x="4517622" y="1549936"/>
                  <a:pt x="5658249" y="783147"/>
                </a:cubicBezTo>
                <a:cubicBezTo>
                  <a:pt x="6072451" y="504660"/>
                  <a:pt x="6465461" y="274112"/>
                  <a:pt x="6840702" y="85078"/>
                </a:cubicBezTo>
                <a:lnTo>
                  <a:pt x="7017182"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0D7CA9E5-B622-9544-F7FC-E9C90E96AA7D}"/>
              </a:ext>
            </a:extLst>
          </p:cNvPr>
          <p:cNvSpPr>
            <a:spLocks noGrp="1"/>
          </p:cNvSpPr>
          <p:nvPr>
            <p:ph type="title"/>
          </p:nvPr>
        </p:nvSpPr>
        <p:spPr>
          <a:xfrm>
            <a:off x="718750" y="762000"/>
            <a:ext cx="3048001" cy="2286000"/>
          </a:xfrm>
        </p:spPr>
        <p:txBody>
          <a:bodyPr anchor="t">
            <a:normAutofit/>
          </a:bodyPr>
          <a:lstStyle/>
          <a:p>
            <a:r>
              <a:rPr lang="en-US" sz="3200"/>
              <a:t>The Dataset</a:t>
            </a:r>
          </a:p>
        </p:txBody>
      </p:sp>
      <p:sp>
        <p:nvSpPr>
          <p:cNvPr id="33" name="Freeform: Shape 32">
            <a:extLst>
              <a:ext uri="{FF2B5EF4-FFF2-40B4-BE49-F238E27FC236}">
                <a16:creationId xmlns:a16="http://schemas.microsoft.com/office/drawing/2014/main" id="{EDA32667-BAAD-4252-B7F6-CDABAD11D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75486" y="4489505"/>
            <a:ext cx="1916515" cy="2396561"/>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11818630 w 11818630"/>
              <a:gd name="connsiteY6" fmla="*/ 0 h 6886066"/>
              <a:gd name="connsiteX7" fmla="*/ 11818630 w 11818630"/>
              <a:gd name="connsiteY7" fmla="*/ 4489505 h 6886066"/>
              <a:gd name="connsiteX8" fmla="*/ 11816460 w 11818630"/>
              <a:gd name="connsiteY8" fmla="*/ 4492187 h 6886066"/>
              <a:gd name="connsiteX9" fmla="*/ 10354815 w 11818630"/>
              <a:gd name="connsiteY9" fmla="*/ 6321870 h 6886066"/>
              <a:gd name="connsiteX10" fmla="*/ 9902115 w 11818630"/>
              <a:gd name="connsiteY10" fmla="*/ 6886066 h 6886066"/>
              <a:gd name="connsiteX0" fmla="*/ 0 w 11818630"/>
              <a:gd name="connsiteY0" fmla="*/ 7069778 h 7097844"/>
              <a:gd name="connsiteX1" fmla="*/ 15548 w 11818630"/>
              <a:gd name="connsiteY1" fmla="*/ 6953095 h 7097844"/>
              <a:gd name="connsiteX2" fmla="*/ 387858 w 11818630"/>
              <a:gd name="connsiteY2" fmla="*/ 5844333 h 7097844"/>
              <a:gd name="connsiteX3" fmla="*/ 2494163 w 11818630"/>
              <a:gd name="connsiteY3" fmla="*/ 3342824 h 7097844"/>
              <a:gd name="connsiteX4" fmla="*/ 5658249 w 11818630"/>
              <a:gd name="connsiteY4" fmla="*/ 994925 h 7097844"/>
              <a:gd name="connsiteX5" fmla="*/ 11818630 w 11818630"/>
              <a:gd name="connsiteY5" fmla="*/ 211778 h 7097844"/>
              <a:gd name="connsiteX6" fmla="*/ 11818630 w 11818630"/>
              <a:gd name="connsiteY6" fmla="*/ 4701283 h 7097844"/>
              <a:gd name="connsiteX7" fmla="*/ 11816460 w 11818630"/>
              <a:gd name="connsiteY7" fmla="*/ 4703965 h 7097844"/>
              <a:gd name="connsiteX8" fmla="*/ 10354815 w 11818630"/>
              <a:gd name="connsiteY8" fmla="*/ 6533648 h 7097844"/>
              <a:gd name="connsiteX9" fmla="*/ 9902115 w 11818630"/>
              <a:gd name="connsiteY9" fmla="*/ 7097844 h 7097844"/>
              <a:gd name="connsiteX0" fmla="*/ 0 w 11818630"/>
              <a:gd name="connsiteY0" fmla="*/ 6872876 h 6900942"/>
              <a:gd name="connsiteX1" fmla="*/ 15548 w 11818630"/>
              <a:gd name="connsiteY1" fmla="*/ 6756193 h 6900942"/>
              <a:gd name="connsiteX2" fmla="*/ 387858 w 11818630"/>
              <a:gd name="connsiteY2" fmla="*/ 5647431 h 6900942"/>
              <a:gd name="connsiteX3" fmla="*/ 2494163 w 11818630"/>
              <a:gd name="connsiteY3" fmla="*/ 3145922 h 6900942"/>
              <a:gd name="connsiteX4" fmla="*/ 11818630 w 11818630"/>
              <a:gd name="connsiteY4" fmla="*/ 14876 h 6900942"/>
              <a:gd name="connsiteX5" fmla="*/ 11818630 w 11818630"/>
              <a:gd name="connsiteY5" fmla="*/ 4504381 h 6900942"/>
              <a:gd name="connsiteX6" fmla="*/ 11816460 w 11818630"/>
              <a:gd name="connsiteY6" fmla="*/ 4507063 h 6900942"/>
              <a:gd name="connsiteX7" fmla="*/ 10354815 w 11818630"/>
              <a:gd name="connsiteY7" fmla="*/ 6336746 h 6900942"/>
              <a:gd name="connsiteX8" fmla="*/ 9902115 w 11818630"/>
              <a:gd name="connsiteY8" fmla="*/ 6900942 h 6900942"/>
              <a:gd name="connsiteX0" fmla="*/ 577707 w 12396337"/>
              <a:gd name="connsiteY0" fmla="*/ 6858000 h 6886066"/>
              <a:gd name="connsiteX1" fmla="*/ 593255 w 12396337"/>
              <a:gd name="connsiteY1" fmla="*/ 6741317 h 6886066"/>
              <a:gd name="connsiteX2" fmla="*/ 965565 w 12396337"/>
              <a:gd name="connsiteY2" fmla="*/ 5632555 h 6886066"/>
              <a:gd name="connsiteX3" fmla="*/ 12396337 w 12396337"/>
              <a:gd name="connsiteY3" fmla="*/ 0 h 6886066"/>
              <a:gd name="connsiteX4" fmla="*/ 12396337 w 12396337"/>
              <a:gd name="connsiteY4" fmla="*/ 4489505 h 6886066"/>
              <a:gd name="connsiteX5" fmla="*/ 12394167 w 12396337"/>
              <a:gd name="connsiteY5" fmla="*/ 4492187 h 6886066"/>
              <a:gd name="connsiteX6" fmla="*/ 10932522 w 12396337"/>
              <a:gd name="connsiteY6" fmla="*/ 6321870 h 6886066"/>
              <a:gd name="connsiteX7" fmla="*/ 10479822 w 12396337"/>
              <a:gd name="connsiteY7" fmla="*/ 6886066 h 6886066"/>
              <a:gd name="connsiteX0" fmla="*/ 0 w 11818630"/>
              <a:gd name="connsiteY0" fmla="*/ 6858000 h 6886066"/>
              <a:gd name="connsiteX1" fmla="*/ 387858 w 11818630"/>
              <a:gd name="connsiteY1" fmla="*/ 5632555 h 6886066"/>
              <a:gd name="connsiteX2" fmla="*/ 11818630 w 11818630"/>
              <a:gd name="connsiteY2" fmla="*/ 0 h 6886066"/>
              <a:gd name="connsiteX3" fmla="*/ 11818630 w 11818630"/>
              <a:gd name="connsiteY3" fmla="*/ 4489505 h 6886066"/>
              <a:gd name="connsiteX4" fmla="*/ 11816460 w 11818630"/>
              <a:gd name="connsiteY4" fmla="*/ 4492187 h 6886066"/>
              <a:gd name="connsiteX5" fmla="*/ 10354815 w 11818630"/>
              <a:gd name="connsiteY5" fmla="*/ 6321870 h 6886066"/>
              <a:gd name="connsiteX6" fmla="*/ 9902115 w 11818630"/>
              <a:gd name="connsiteY6" fmla="*/ 6886066 h 6886066"/>
              <a:gd name="connsiteX0" fmla="*/ 0 w 11818630"/>
              <a:gd name="connsiteY0" fmla="*/ 6858000 h 6886066"/>
              <a:gd name="connsiteX1" fmla="*/ 11818630 w 11818630"/>
              <a:gd name="connsiteY1" fmla="*/ 0 h 6886066"/>
              <a:gd name="connsiteX2" fmla="*/ 11818630 w 11818630"/>
              <a:gd name="connsiteY2" fmla="*/ 4489505 h 6886066"/>
              <a:gd name="connsiteX3" fmla="*/ 11816460 w 11818630"/>
              <a:gd name="connsiteY3" fmla="*/ 4492187 h 6886066"/>
              <a:gd name="connsiteX4" fmla="*/ 10354815 w 11818630"/>
              <a:gd name="connsiteY4" fmla="*/ 6321870 h 6886066"/>
              <a:gd name="connsiteX5" fmla="*/ 9902115 w 11818630"/>
              <a:gd name="connsiteY5" fmla="*/ 6886066 h 6886066"/>
              <a:gd name="connsiteX0" fmla="*/ 1916515 w 1916515"/>
              <a:gd name="connsiteY0" fmla="*/ 0 h 6886066"/>
              <a:gd name="connsiteX1" fmla="*/ 1916515 w 1916515"/>
              <a:gd name="connsiteY1" fmla="*/ 4489505 h 6886066"/>
              <a:gd name="connsiteX2" fmla="*/ 1914345 w 1916515"/>
              <a:gd name="connsiteY2" fmla="*/ 4492187 h 6886066"/>
              <a:gd name="connsiteX3" fmla="*/ 452700 w 1916515"/>
              <a:gd name="connsiteY3" fmla="*/ 6321870 h 6886066"/>
              <a:gd name="connsiteX4" fmla="*/ 0 w 1916515"/>
              <a:gd name="connsiteY4" fmla="*/ 6886066 h 6886066"/>
              <a:gd name="connsiteX0" fmla="*/ 1916515 w 1916515"/>
              <a:gd name="connsiteY0" fmla="*/ 0 h 2396561"/>
              <a:gd name="connsiteX1" fmla="*/ 1914345 w 1916515"/>
              <a:gd name="connsiteY1" fmla="*/ 2682 h 2396561"/>
              <a:gd name="connsiteX2" fmla="*/ 452700 w 1916515"/>
              <a:gd name="connsiteY2" fmla="*/ 1832365 h 2396561"/>
              <a:gd name="connsiteX3" fmla="*/ 0 w 1916515"/>
              <a:gd name="connsiteY3" fmla="*/ 2396561 h 2396561"/>
            </a:gdLst>
            <a:ahLst/>
            <a:cxnLst>
              <a:cxn ang="0">
                <a:pos x="connsiteX0" y="connsiteY0"/>
              </a:cxn>
              <a:cxn ang="0">
                <a:pos x="connsiteX1" y="connsiteY1"/>
              </a:cxn>
              <a:cxn ang="0">
                <a:pos x="connsiteX2" y="connsiteY2"/>
              </a:cxn>
              <a:cxn ang="0">
                <a:pos x="connsiteX3" y="connsiteY3"/>
              </a:cxn>
            </a:cxnLst>
            <a:rect l="l" t="t" r="r" b="b"/>
            <a:pathLst>
              <a:path w="1916515" h="2396561">
                <a:moveTo>
                  <a:pt x="1916515" y="0"/>
                </a:moveTo>
                <a:lnTo>
                  <a:pt x="1914345" y="2682"/>
                </a:lnTo>
                <a:cubicBezTo>
                  <a:pt x="1430582" y="598348"/>
                  <a:pt x="941296" y="1216779"/>
                  <a:pt x="452700" y="1832365"/>
                </a:cubicBezTo>
                <a:cubicBezTo>
                  <a:pt x="310552" y="2011075"/>
                  <a:pt x="0" y="2396561"/>
                  <a:pt x="0" y="2396561"/>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graphicFrame>
        <p:nvGraphicFramePr>
          <p:cNvPr id="5" name="Content Placeholder 2">
            <a:extLst>
              <a:ext uri="{FF2B5EF4-FFF2-40B4-BE49-F238E27FC236}">
                <a16:creationId xmlns:a16="http://schemas.microsoft.com/office/drawing/2014/main" id="{79B7720A-A633-EA65-DF23-9EE4C342AD66}"/>
              </a:ext>
            </a:extLst>
          </p:cNvPr>
          <p:cNvGraphicFramePr>
            <a:graphicFrameLocks noGrp="1"/>
          </p:cNvGraphicFramePr>
          <p:nvPr>
            <p:ph idx="1"/>
            <p:extLst>
              <p:ext uri="{D42A27DB-BD31-4B8C-83A1-F6EECF244321}">
                <p14:modId xmlns:p14="http://schemas.microsoft.com/office/powerpoint/2010/main" val="3965695360"/>
              </p:ext>
            </p:extLst>
          </p:nvPr>
        </p:nvGraphicFramePr>
        <p:xfrm>
          <a:off x="4572000" y="1524000"/>
          <a:ext cx="6858000" cy="457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Audio 10">
            <a:hlinkClick r:id="" action="ppaction://media"/>
            <a:extLst>
              <a:ext uri="{FF2B5EF4-FFF2-40B4-BE49-F238E27FC236}">
                <a16:creationId xmlns:a16="http://schemas.microsoft.com/office/drawing/2014/main" id="{27D317E9-4855-E482-B63A-FBDB2BFFD18F}"/>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60932239"/>
      </p:ext>
    </p:extLst>
  </p:cSld>
  <p:clrMapOvr>
    <a:masterClrMapping/>
  </p:clrMapOvr>
  <mc:AlternateContent xmlns:mc="http://schemas.openxmlformats.org/markup-compatibility/2006">
    <mc:Choice xmlns:p14="http://schemas.microsoft.com/office/powerpoint/2010/main" Requires="p14">
      <p:transition spd="slow" p14:dur="2000" advTm="27749"/>
    </mc:Choice>
    <mc:Fallback>
      <p:transition spd="slow" advTm="27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E861A6E4-CB70-4D29-87D4-AD020035F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35635"/>
            <a:ext cx="4212773" cy="5022365"/>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Avenir Next LT Pro" panose="020B0504020202020204" pitchFamily="34" charset="0"/>
            </a:endParaRPr>
          </a:p>
        </p:txBody>
      </p:sp>
      <p:sp>
        <p:nvSpPr>
          <p:cNvPr id="43" name="Freeform: Shape 42">
            <a:extLst>
              <a:ext uri="{FF2B5EF4-FFF2-40B4-BE49-F238E27FC236}">
                <a16:creationId xmlns:a16="http://schemas.microsoft.com/office/drawing/2014/main" id="{BFE67A51-A6D2-4F56-B718-2BF4AD24E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23999"/>
            <a:ext cx="4095749" cy="5334001"/>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rgbClr val="F1CB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40E3E966-0694-B288-2241-7F21DDC8CA41}"/>
              </a:ext>
            </a:extLst>
          </p:cNvPr>
          <p:cNvSpPr>
            <a:spLocks noGrp="1"/>
          </p:cNvSpPr>
          <p:nvPr>
            <p:ph type="title"/>
          </p:nvPr>
        </p:nvSpPr>
        <p:spPr>
          <a:xfrm>
            <a:off x="718750" y="3034421"/>
            <a:ext cx="3048001" cy="2286000"/>
          </a:xfrm>
        </p:spPr>
        <p:txBody>
          <a:bodyPr vert="horz" lIns="91440" tIns="45720" rIns="91440" bIns="45720" rtlCol="0" anchor="b">
            <a:normAutofit/>
          </a:bodyPr>
          <a:lstStyle/>
          <a:p>
            <a:r>
              <a:rPr lang="en-US" sz="3200" kern="1200">
                <a:solidFill>
                  <a:srgbClr val="FFFFFF"/>
                </a:solidFill>
                <a:latin typeface="+mj-lt"/>
                <a:ea typeface="+mj-ea"/>
                <a:cs typeface="+mj-cs"/>
              </a:rPr>
              <a:t>Dataset Features</a:t>
            </a:r>
          </a:p>
        </p:txBody>
      </p:sp>
      <p:graphicFrame>
        <p:nvGraphicFramePr>
          <p:cNvPr id="5" name="Content Placeholder 2">
            <a:extLst>
              <a:ext uri="{FF2B5EF4-FFF2-40B4-BE49-F238E27FC236}">
                <a16:creationId xmlns:a16="http://schemas.microsoft.com/office/drawing/2014/main" id="{2C1379E8-3B81-2021-7B58-EFAC6C22D9F9}"/>
              </a:ext>
            </a:extLst>
          </p:cNvPr>
          <p:cNvGraphicFramePr>
            <a:graphicFrameLocks noGrp="1"/>
          </p:cNvGraphicFramePr>
          <p:nvPr>
            <p:ph idx="1"/>
            <p:extLst>
              <p:ext uri="{D42A27DB-BD31-4B8C-83A1-F6EECF244321}">
                <p14:modId xmlns:p14="http://schemas.microsoft.com/office/powerpoint/2010/main" val="175487978"/>
              </p:ext>
            </p:extLst>
          </p:nvPr>
        </p:nvGraphicFramePr>
        <p:xfrm>
          <a:off x="5334000" y="762000"/>
          <a:ext cx="6096000" cy="533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Audio 12">
            <a:hlinkClick r:id="" action="ppaction://media"/>
            <a:extLst>
              <a:ext uri="{FF2B5EF4-FFF2-40B4-BE49-F238E27FC236}">
                <a16:creationId xmlns:a16="http://schemas.microsoft.com/office/drawing/2014/main" id="{94FCD4EB-E0AE-5F4D-8CD2-CA25BB6CE0B3}"/>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40705695"/>
      </p:ext>
    </p:extLst>
  </p:cSld>
  <p:clrMapOvr>
    <a:masterClrMapping/>
  </p:clrMapOvr>
  <mc:AlternateContent xmlns:mc="http://schemas.openxmlformats.org/markup-compatibility/2006">
    <mc:Choice xmlns:p14="http://schemas.microsoft.com/office/powerpoint/2010/main" Requires="p14">
      <p:transition spd="slow" p14:dur="2000" advTm="53018"/>
    </mc:Choice>
    <mc:Fallback>
      <p:transition spd="slow" advTm="53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8E8E7-FB09-B8EB-5F0B-892B5219DC96}"/>
              </a:ext>
            </a:extLst>
          </p:cNvPr>
          <p:cNvSpPr>
            <a:spLocks noGrp="1"/>
          </p:cNvSpPr>
          <p:nvPr>
            <p:ph type="title"/>
          </p:nvPr>
        </p:nvSpPr>
        <p:spPr/>
        <p:txBody>
          <a:bodyPr/>
          <a:lstStyle/>
          <a:p>
            <a:r>
              <a:rPr lang="en-US"/>
              <a:t>Model Analysis</a:t>
            </a:r>
            <a:endParaRPr lang="en-US" dirty="0"/>
          </a:p>
        </p:txBody>
      </p:sp>
      <p:graphicFrame>
        <p:nvGraphicFramePr>
          <p:cNvPr id="5" name="Content Placeholder 2">
            <a:extLst>
              <a:ext uri="{FF2B5EF4-FFF2-40B4-BE49-F238E27FC236}">
                <a16:creationId xmlns:a16="http://schemas.microsoft.com/office/drawing/2014/main" id="{570EE0AB-C4E2-B76A-0FF3-6F9AE56773FE}"/>
              </a:ext>
            </a:extLst>
          </p:cNvPr>
          <p:cNvGraphicFramePr>
            <a:graphicFrameLocks noGrp="1"/>
          </p:cNvGraphicFramePr>
          <p:nvPr>
            <p:ph idx="1"/>
          </p:nvPr>
        </p:nvGraphicFramePr>
        <p:xfrm>
          <a:off x="762000" y="2286000"/>
          <a:ext cx="10668000" cy="38180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2" name="Audio 11">
            <a:hlinkClick r:id="" action="ppaction://media"/>
            <a:extLst>
              <a:ext uri="{FF2B5EF4-FFF2-40B4-BE49-F238E27FC236}">
                <a16:creationId xmlns:a16="http://schemas.microsoft.com/office/drawing/2014/main" id="{3A325C13-CA42-D0E7-2097-8ADECBF2E49B}"/>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36892552"/>
      </p:ext>
    </p:extLst>
  </p:cSld>
  <p:clrMapOvr>
    <a:masterClrMapping/>
  </p:clrMapOvr>
  <mc:AlternateContent xmlns:mc="http://schemas.openxmlformats.org/markup-compatibility/2006">
    <mc:Choice xmlns:p14="http://schemas.microsoft.com/office/powerpoint/2010/main" Requires="p14">
      <p:transition spd="slow" p14:dur="2000" advTm="30606"/>
    </mc:Choice>
    <mc:Fallback>
      <p:transition spd="slow" advTm="30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graphicFrame>
        <p:nvGraphicFramePr>
          <p:cNvPr id="18" name="Content Placeholder 8">
            <a:extLst>
              <a:ext uri="{FF2B5EF4-FFF2-40B4-BE49-F238E27FC236}">
                <a16:creationId xmlns:a16="http://schemas.microsoft.com/office/drawing/2014/main" id="{B29F1434-3D28-9ED6-C2AC-3C291E1BC5E3}"/>
              </a:ext>
            </a:extLst>
          </p:cNvPr>
          <p:cNvGraphicFramePr>
            <a:graphicFrameLocks noGrp="1"/>
          </p:cNvGraphicFramePr>
          <p:nvPr>
            <p:ph idx="1"/>
          </p:nvPr>
        </p:nvGraphicFramePr>
        <p:xfrm>
          <a:off x="762000" y="2286000"/>
          <a:ext cx="5334000" cy="38100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Title 1">
            <a:extLst>
              <a:ext uri="{FF2B5EF4-FFF2-40B4-BE49-F238E27FC236}">
                <a16:creationId xmlns:a16="http://schemas.microsoft.com/office/drawing/2014/main" id="{B2131AB9-6B9F-5458-EEB8-E1B32CD03D4B}"/>
              </a:ext>
            </a:extLst>
          </p:cNvPr>
          <p:cNvSpPr>
            <a:spLocks noGrp="1"/>
          </p:cNvSpPr>
          <p:nvPr>
            <p:ph type="title"/>
          </p:nvPr>
        </p:nvSpPr>
        <p:spPr>
          <a:xfrm>
            <a:off x="762000" y="762000"/>
            <a:ext cx="5334000" cy="1524000"/>
          </a:xfrm>
        </p:spPr>
        <p:txBody>
          <a:bodyPr>
            <a:normAutofit/>
          </a:bodyPr>
          <a:lstStyle/>
          <a:p>
            <a:r>
              <a:rPr lang="en-US" sz="3200"/>
              <a:t>The Results</a:t>
            </a:r>
          </a:p>
        </p:txBody>
      </p:sp>
      <p:pic>
        <p:nvPicPr>
          <p:cNvPr id="5" name="Content Placeholder 4" descr="A number of numbers in a row&#10;&#10;Description automatically generated with medium confidence">
            <a:extLst>
              <a:ext uri="{FF2B5EF4-FFF2-40B4-BE49-F238E27FC236}">
                <a16:creationId xmlns:a16="http://schemas.microsoft.com/office/drawing/2014/main" id="{76A95944-30C5-AA03-E248-C81195D988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7616" y="1766112"/>
            <a:ext cx="5340061" cy="2002522"/>
          </a:xfrm>
          <a:prstGeom prst="rect">
            <a:avLst/>
          </a:prstGeom>
        </p:spPr>
      </p:pic>
      <p:sp>
        <p:nvSpPr>
          <p:cNvPr id="6" name="Arrow: Right 5">
            <a:extLst>
              <a:ext uri="{FF2B5EF4-FFF2-40B4-BE49-F238E27FC236}">
                <a16:creationId xmlns:a16="http://schemas.microsoft.com/office/drawing/2014/main" id="{D3A03317-6621-500D-3D30-DDEAE6EC3AC7}"/>
              </a:ext>
            </a:extLst>
          </p:cNvPr>
          <p:cNvSpPr/>
          <p:nvPr/>
        </p:nvSpPr>
        <p:spPr>
          <a:xfrm>
            <a:off x="4797360" y="2285999"/>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5EE2E832-329D-C41F-16D0-FF9335C21471}"/>
              </a:ext>
            </a:extLst>
          </p:cNvPr>
          <p:cNvSpPr/>
          <p:nvPr/>
        </p:nvSpPr>
        <p:spPr>
          <a:xfrm>
            <a:off x="4797360" y="5611368"/>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number of numbers on a white background&#10;&#10;Description automatically generated">
            <a:extLst>
              <a:ext uri="{FF2B5EF4-FFF2-40B4-BE49-F238E27FC236}">
                <a16:creationId xmlns:a16="http://schemas.microsoft.com/office/drawing/2014/main" id="{6CCCA388-3458-6253-FC5F-3B4FE6DDB10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27617" y="4481623"/>
            <a:ext cx="5334000" cy="1906169"/>
          </a:xfrm>
          <a:prstGeom prst="rect">
            <a:avLst/>
          </a:prstGeom>
        </p:spPr>
      </p:pic>
      <p:pic>
        <p:nvPicPr>
          <p:cNvPr id="23" name="Audio 22">
            <a:hlinkClick r:id="" action="ppaction://media"/>
            <a:extLst>
              <a:ext uri="{FF2B5EF4-FFF2-40B4-BE49-F238E27FC236}">
                <a16:creationId xmlns:a16="http://schemas.microsoft.com/office/drawing/2014/main" id="{AF1017FC-9471-CEEC-89F7-FADA267EAF42}"/>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77931158"/>
      </p:ext>
    </p:extLst>
  </p:cSld>
  <p:clrMapOvr>
    <a:masterClrMapping/>
  </p:clrMapOvr>
  <mc:AlternateContent xmlns:mc="http://schemas.openxmlformats.org/markup-compatibility/2006">
    <mc:Choice xmlns:p14="http://schemas.microsoft.com/office/powerpoint/2010/main" Requires="p14">
      <p:transition spd="slow" p14:dur="2000" advTm="96425"/>
    </mc:Choice>
    <mc:Fallback>
      <p:transition spd="slow" advTm="96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4" name="Content Placeholder 8">
            <a:extLst>
              <a:ext uri="{FF2B5EF4-FFF2-40B4-BE49-F238E27FC236}">
                <a16:creationId xmlns:a16="http://schemas.microsoft.com/office/drawing/2014/main" id="{195F2259-1777-FFFE-EEC0-3D392F3EA6E4}"/>
              </a:ext>
            </a:extLst>
          </p:cNvPr>
          <p:cNvSpPr>
            <a:spLocks noGrp="1"/>
          </p:cNvSpPr>
          <p:nvPr>
            <p:ph idx="1"/>
          </p:nvPr>
        </p:nvSpPr>
        <p:spPr>
          <a:xfrm>
            <a:off x="762000" y="2286000"/>
            <a:ext cx="5334000" cy="3810001"/>
          </a:xfrm>
        </p:spPr>
        <p:txBody>
          <a:bodyPr>
            <a:normAutofit/>
          </a:bodyPr>
          <a:lstStyle/>
          <a:p>
            <a:r>
              <a:rPr lang="en-US" sz="2400" dirty="0"/>
              <a:t>Top feature: Average glucose levels</a:t>
            </a:r>
          </a:p>
          <a:p>
            <a:r>
              <a:rPr lang="en-US" sz="2400" dirty="0"/>
              <a:t>Second: Body Mass Index</a:t>
            </a:r>
          </a:p>
          <a:p>
            <a:r>
              <a:rPr lang="en-US" sz="2400" dirty="0"/>
              <a:t>Third: Age</a:t>
            </a:r>
          </a:p>
        </p:txBody>
      </p:sp>
      <p:sp>
        <p:nvSpPr>
          <p:cNvPr id="2" name="Title 1">
            <a:extLst>
              <a:ext uri="{FF2B5EF4-FFF2-40B4-BE49-F238E27FC236}">
                <a16:creationId xmlns:a16="http://schemas.microsoft.com/office/drawing/2014/main" id="{BFD0DB58-E1A6-3536-1AC0-2761AB720121}"/>
              </a:ext>
            </a:extLst>
          </p:cNvPr>
          <p:cNvSpPr>
            <a:spLocks noGrp="1"/>
          </p:cNvSpPr>
          <p:nvPr>
            <p:ph type="title"/>
          </p:nvPr>
        </p:nvSpPr>
        <p:spPr>
          <a:xfrm>
            <a:off x="762000" y="762000"/>
            <a:ext cx="5334000" cy="1524000"/>
          </a:xfrm>
        </p:spPr>
        <p:txBody>
          <a:bodyPr>
            <a:normAutofit/>
          </a:bodyPr>
          <a:lstStyle/>
          <a:p>
            <a:r>
              <a:rPr lang="en-US" sz="3200"/>
              <a:t>Important Features</a:t>
            </a:r>
          </a:p>
        </p:txBody>
      </p:sp>
      <p:pic>
        <p:nvPicPr>
          <p:cNvPr id="5" name="Content Placeholder 4" descr="A bar graph with different colored bars&#10;&#10;Description automatically generated">
            <a:extLst>
              <a:ext uri="{FF2B5EF4-FFF2-40B4-BE49-F238E27FC236}">
                <a16:creationId xmlns:a16="http://schemas.microsoft.com/office/drawing/2014/main" id="{F0E06998-DD4F-D5A5-A09F-ACEF9ADD23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1667" y="1972837"/>
            <a:ext cx="6362470" cy="3674325"/>
          </a:xfrm>
          <a:prstGeom prst="rect">
            <a:avLst/>
          </a:prstGeom>
        </p:spPr>
      </p:pic>
      <p:pic>
        <p:nvPicPr>
          <p:cNvPr id="12" name="Audio 11">
            <a:hlinkClick r:id="" action="ppaction://media"/>
            <a:extLst>
              <a:ext uri="{FF2B5EF4-FFF2-40B4-BE49-F238E27FC236}">
                <a16:creationId xmlns:a16="http://schemas.microsoft.com/office/drawing/2014/main" id="{2E0127E2-05DD-0AF9-EFC5-1A5511219B9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89755607"/>
      </p:ext>
    </p:extLst>
  </p:cSld>
  <p:clrMapOvr>
    <a:masterClrMapping/>
  </p:clrMapOvr>
  <mc:AlternateContent xmlns:mc="http://schemas.openxmlformats.org/markup-compatibility/2006">
    <mc:Choice xmlns:p14="http://schemas.microsoft.com/office/powerpoint/2010/main" Requires="p14">
      <p:transition spd="slow" p14:dur="2000" advTm="18568"/>
    </mc:Choice>
    <mc:Fallback>
      <p:transition spd="slow" advTm="18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C75CD783-E708-4711-B23C-5B7B72A3D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5578824" cy="6028256"/>
          </a:xfrm>
          <a:custGeom>
            <a:avLst/>
            <a:gdLst>
              <a:gd name="connsiteX0" fmla="*/ 0 w 5578824"/>
              <a:gd name="connsiteY0" fmla="*/ 0 h 6028256"/>
              <a:gd name="connsiteX1" fmla="*/ 3897606 w 5578824"/>
              <a:gd name="connsiteY1" fmla="*/ 0 h 6028256"/>
              <a:gd name="connsiteX2" fmla="*/ 4274232 w 5578824"/>
              <a:gd name="connsiteY2" fmla="*/ 360545 h 6028256"/>
              <a:gd name="connsiteX3" fmla="*/ 4673934 w 5578824"/>
              <a:gd name="connsiteY3" fmla="*/ 738354 h 6028256"/>
              <a:gd name="connsiteX4" fmla="*/ 5421862 w 5578824"/>
              <a:gd name="connsiteY4" fmla="*/ 1773839 h 6028256"/>
              <a:gd name="connsiteX5" fmla="*/ 5469199 w 5578824"/>
              <a:gd name="connsiteY5" fmla="*/ 3329255 h 6028256"/>
              <a:gd name="connsiteX6" fmla="*/ 4741546 w 5578824"/>
              <a:gd name="connsiteY6" fmla="*/ 4877588 h 6028256"/>
              <a:gd name="connsiteX7" fmla="*/ 1325600 w 5578824"/>
              <a:gd name="connsiteY7" fmla="*/ 5980388 h 6028256"/>
              <a:gd name="connsiteX8" fmla="*/ 137593 w 5578824"/>
              <a:gd name="connsiteY8" fmla="*/ 5804042 h 6028256"/>
              <a:gd name="connsiteX9" fmla="*/ 0 w 5578824"/>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9"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pic>
        <p:nvPicPr>
          <p:cNvPr id="5" name="Content Placeholder 4" descr="A graph of stroke outcomes and age&#10;&#10;Description automatically generated">
            <a:extLst>
              <a:ext uri="{FF2B5EF4-FFF2-40B4-BE49-F238E27FC236}">
                <a16:creationId xmlns:a16="http://schemas.microsoft.com/office/drawing/2014/main" id="{33517093-B1BE-006F-162F-16E94BF846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786" y="2222511"/>
            <a:ext cx="5197330" cy="3936977"/>
          </a:xfrm>
          <a:prstGeom prst="rect">
            <a:avLst/>
          </a:prstGeom>
        </p:spPr>
      </p:pic>
      <p:sp>
        <p:nvSpPr>
          <p:cNvPr id="9" name="Content Placeholder 8">
            <a:extLst>
              <a:ext uri="{FF2B5EF4-FFF2-40B4-BE49-F238E27FC236}">
                <a16:creationId xmlns:a16="http://schemas.microsoft.com/office/drawing/2014/main" id="{37B8A280-80E1-3751-E3AF-4B4257D46BCD}"/>
              </a:ext>
            </a:extLst>
          </p:cNvPr>
          <p:cNvSpPr>
            <a:spLocks noGrp="1"/>
          </p:cNvSpPr>
          <p:nvPr>
            <p:ph idx="1"/>
          </p:nvPr>
        </p:nvSpPr>
        <p:spPr>
          <a:xfrm>
            <a:off x="6096000" y="2286000"/>
            <a:ext cx="5334000" cy="3810001"/>
          </a:xfrm>
        </p:spPr>
        <p:txBody>
          <a:bodyPr>
            <a:normAutofit/>
          </a:bodyPr>
          <a:lstStyle/>
          <a:p>
            <a:r>
              <a:rPr lang="en-US" sz="2200" dirty="0"/>
              <a:t>The line graph shows the correlation between age and a stroke outcome. The 40-year-old patients were at the non-stroke outcome vs the older a patient got, the more likely they got a stroke. This provides insight on strokes not only happening to the elderly over 65-years-old</a:t>
            </a:r>
          </a:p>
          <a:p>
            <a:pPr marL="0" indent="0">
              <a:buNone/>
            </a:pPr>
            <a:endParaRPr lang="en-US" sz="2200" dirty="0"/>
          </a:p>
        </p:txBody>
      </p:sp>
      <p:sp>
        <p:nvSpPr>
          <p:cNvPr id="2" name="Title 1">
            <a:extLst>
              <a:ext uri="{FF2B5EF4-FFF2-40B4-BE49-F238E27FC236}">
                <a16:creationId xmlns:a16="http://schemas.microsoft.com/office/drawing/2014/main" id="{9DC79155-6CD1-B9BE-6F5A-515374213FAB}"/>
              </a:ext>
            </a:extLst>
          </p:cNvPr>
          <p:cNvSpPr>
            <a:spLocks noGrp="1"/>
          </p:cNvSpPr>
          <p:nvPr>
            <p:ph type="title"/>
          </p:nvPr>
        </p:nvSpPr>
        <p:spPr>
          <a:xfrm>
            <a:off x="6096000" y="762000"/>
            <a:ext cx="5334000" cy="1524000"/>
          </a:xfrm>
        </p:spPr>
        <p:txBody>
          <a:bodyPr>
            <a:normAutofit/>
          </a:bodyPr>
          <a:lstStyle/>
          <a:p>
            <a:r>
              <a:rPr lang="en-US" sz="3200" dirty="0"/>
              <a:t>Visual on strokes and age</a:t>
            </a:r>
          </a:p>
        </p:txBody>
      </p:sp>
      <p:pic>
        <p:nvPicPr>
          <p:cNvPr id="14" name="Audio 13">
            <a:hlinkClick r:id="" action="ppaction://media"/>
            <a:extLst>
              <a:ext uri="{FF2B5EF4-FFF2-40B4-BE49-F238E27FC236}">
                <a16:creationId xmlns:a16="http://schemas.microsoft.com/office/drawing/2014/main" id="{45E4F6E5-08C9-5351-F311-760E57E42D0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4458452"/>
      </p:ext>
    </p:extLst>
  </p:cSld>
  <p:clrMapOvr>
    <a:masterClrMapping/>
  </p:clrMapOvr>
  <mc:AlternateContent xmlns:mc="http://schemas.openxmlformats.org/markup-compatibility/2006">
    <mc:Choice xmlns:p14="http://schemas.microsoft.com/office/powerpoint/2010/main" Requires="p14">
      <p:transition spd="slow" p14:dur="2000" advTm="37186"/>
    </mc:Choice>
    <mc:Fallback>
      <p:transition spd="slow" advTm="37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75CD783-E708-4711-B23C-5B7B72A3D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5578824" cy="6028256"/>
          </a:xfrm>
          <a:custGeom>
            <a:avLst/>
            <a:gdLst>
              <a:gd name="connsiteX0" fmla="*/ 0 w 5578824"/>
              <a:gd name="connsiteY0" fmla="*/ 0 h 6028256"/>
              <a:gd name="connsiteX1" fmla="*/ 3897606 w 5578824"/>
              <a:gd name="connsiteY1" fmla="*/ 0 h 6028256"/>
              <a:gd name="connsiteX2" fmla="*/ 4274232 w 5578824"/>
              <a:gd name="connsiteY2" fmla="*/ 360545 h 6028256"/>
              <a:gd name="connsiteX3" fmla="*/ 4673934 w 5578824"/>
              <a:gd name="connsiteY3" fmla="*/ 738354 h 6028256"/>
              <a:gd name="connsiteX4" fmla="*/ 5421862 w 5578824"/>
              <a:gd name="connsiteY4" fmla="*/ 1773839 h 6028256"/>
              <a:gd name="connsiteX5" fmla="*/ 5469199 w 5578824"/>
              <a:gd name="connsiteY5" fmla="*/ 3329255 h 6028256"/>
              <a:gd name="connsiteX6" fmla="*/ 4741546 w 5578824"/>
              <a:gd name="connsiteY6" fmla="*/ 4877588 h 6028256"/>
              <a:gd name="connsiteX7" fmla="*/ 1325600 w 5578824"/>
              <a:gd name="connsiteY7" fmla="*/ 5980388 h 6028256"/>
              <a:gd name="connsiteX8" fmla="*/ 137593 w 5578824"/>
              <a:gd name="connsiteY8" fmla="*/ 5804042 h 6028256"/>
              <a:gd name="connsiteX9" fmla="*/ 0 w 5578824"/>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9"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pic>
        <p:nvPicPr>
          <p:cNvPr id="5" name="Picture 4" descr="A graph of a number of blue and orange squares&#10;&#10;Description automatically generated with medium confidence">
            <a:extLst>
              <a:ext uri="{FF2B5EF4-FFF2-40B4-BE49-F238E27FC236}">
                <a16:creationId xmlns:a16="http://schemas.microsoft.com/office/drawing/2014/main" id="{1A98F877-A707-AE54-1B2C-1FE341FE6B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057" y="2161752"/>
            <a:ext cx="5170059" cy="4058496"/>
          </a:xfrm>
          <a:prstGeom prst="rect">
            <a:avLst/>
          </a:prstGeom>
        </p:spPr>
      </p:pic>
      <p:sp>
        <p:nvSpPr>
          <p:cNvPr id="3" name="Content Placeholder 2">
            <a:extLst>
              <a:ext uri="{FF2B5EF4-FFF2-40B4-BE49-F238E27FC236}">
                <a16:creationId xmlns:a16="http://schemas.microsoft.com/office/drawing/2014/main" id="{257859E6-D5DE-6E44-4BCE-E8846D4B99EA}"/>
              </a:ext>
            </a:extLst>
          </p:cNvPr>
          <p:cNvSpPr>
            <a:spLocks noGrp="1"/>
          </p:cNvSpPr>
          <p:nvPr>
            <p:ph idx="1"/>
          </p:nvPr>
        </p:nvSpPr>
        <p:spPr>
          <a:xfrm>
            <a:off x="6096000" y="2286000"/>
            <a:ext cx="5334000" cy="3810001"/>
          </a:xfrm>
        </p:spPr>
        <p:txBody>
          <a:bodyPr>
            <a:normAutofit/>
          </a:bodyPr>
          <a:lstStyle/>
          <a:p>
            <a:r>
              <a:rPr lang="en-US" sz="2400" dirty="0">
                <a:latin typeface="Times New Roman" panose="02020603050405020304" pitchFamily="18" charset="0"/>
                <a:ea typeface="Aptos" panose="020B0004020202020204" pitchFamily="34" charset="0"/>
              </a:rPr>
              <a:t>Bar chart comparing the a</a:t>
            </a:r>
            <a:r>
              <a:rPr lang="en-US" sz="2400" dirty="0">
                <a:effectLst/>
                <a:latin typeface="Times New Roman" panose="02020603050405020304" pitchFamily="18" charset="0"/>
                <a:ea typeface="Aptos" panose="020B0004020202020204" pitchFamily="34" charset="0"/>
              </a:rPr>
              <a:t>verage glucose levels for the </a:t>
            </a:r>
            <a:r>
              <a:rPr lang="en-US" sz="2400" dirty="0">
                <a:latin typeface="Times New Roman" panose="02020603050405020304" pitchFamily="18" charset="0"/>
                <a:ea typeface="Aptos" panose="020B0004020202020204" pitchFamily="34" charset="0"/>
              </a:rPr>
              <a:t>stroke</a:t>
            </a:r>
            <a:r>
              <a:rPr lang="en-US" sz="2400" dirty="0">
                <a:effectLst/>
                <a:latin typeface="Times New Roman" panose="02020603050405020304" pitchFamily="18" charset="0"/>
                <a:ea typeface="Aptos" panose="020B0004020202020204" pitchFamily="34" charset="0"/>
              </a:rPr>
              <a:t> and non-stroke outcomes.</a:t>
            </a:r>
          </a:p>
          <a:p>
            <a:r>
              <a:rPr lang="en-US" sz="2400" dirty="0">
                <a:latin typeface="Times New Roman" panose="02020603050405020304" pitchFamily="18" charset="0"/>
                <a:ea typeface="Aptos" panose="020B0004020202020204" pitchFamily="34" charset="0"/>
              </a:rPr>
              <a:t>N</a:t>
            </a:r>
            <a:r>
              <a:rPr lang="en-US" sz="2400" dirty="0">
                <a:effectLst/>
                <a:latin typeface="Times New Roman" panose="02020603050405020304" pitchFamily="18" charset="0"/>
                <a:ea typeface="Aptos" panose="020B0004020202020204" pitchFamily="34" charset="0"/>
              </a:rPr>
              <a:t>on-stroke (outcome 0) average glucose levels were </a:t>
            </a:r>
            <a:r>
              <a:rPr lang="en-US" sz="2400" dirty="0">
                <a:latin typeface="Times New Roman" panose="02020603050405020304" pitchFamily="18" charset="0"/>
                <a:ea typeface="Aptos" panose="020B0004020202020204" pitchFamily="34" charset="0"/>
              </a:rPr>
              <a:t>a little over 100</a:t>
            </a:r>
            <a:r>
              <a:rPr lang="en-US" sz="2400" dirty="0">
                <a:effectLst/>
                <a:latin typeface="Times New Roman" panose="02020603050405020304" pitchFamily="18" charset="0"/>
                <a:ea typeface="Aptos" panose="020B0004020202020204" pitchFamily="34" charset="0"/>
              </a:rPr>
              <a:t>.  </a:t>
            </a:r>
          </a:p>
          <a:p>
            <a:r>
              <a:rPr lang="en-US" sz="2400" dirty="0">
                <a:effectLst/>
                <a:latin typeface="Times New Roman" panose="02020603050405020304" pitchFamily="18" charset="0"/>
                <a:ea typeface="Aptos" panose="020B0004020202020204" pitchFamily="34" charset="0"/>
              </a:rPr>
              <a:t>The average glucose levels for </a:t>
            </a:r>
            <a:r>
              <a:rPr lang="en-US" sz="2400" dirty="0">
                <a:latin typeface="Times New Roman" panose="02020603050405020304" pitchFamily="18" charset="0"/>
                <a:ea typeface="Aptos" panose="020B0004020202020204" pitchFamily="34" charset="0"/>
              </a:rPr>
              <a:t>stroke</a:t>
            </a:r>
            <a:r>
              <a:rPr lang="en-US" sz="2400" dirty="0">
                <a:effectLst/>
                <a:latin typeface="Times New Roman" panose="02020603050405020304" pitchFamily="18" charset="0"/>
                <a:ea typeface="Aptos" panose="020B0004020202020204" pitchFamily="34" charset="0"/>
              </a:rPr>
              <a:t> (outcome 1) were greater, closer to 140. </a:t>
            </a:r>
            <a:endParaRPr lang="en-US" sz="2400" dirty="0"/>
          </a:p>
          <a:p>
            <a:endParaRPr lang="en-US" sz="2400" dirty="0"/>
          </a:p>
        </p:txBody>
      </p:sp>
      <p:sp>
        <p:nvSpPr>
          <p:cNvPr id="2" name="Title 1">
            <a:extLst>
              <a:ext uri="{FF2B5EF4-FFF2-40B4-BE49-F238E27FC236}">
                <a16:creationId xmlns:a16="http://schemas.microsoft.com/office/drawing/2014/main" id="{B99D9B2D-DE02-3B5A-95B9-4BF7E9547E32}"/>
              </a:ext>
            </a:extLst>
          </p:cNvPr>
          <p:cNvSpPr>
            <a:spLocks noGrp="1"/>
          </p:cNvSpPr>
          <p:nvPr>
            <p:ph type="title"/>
          </p:nvPr>
        </p:nvSpPr>
        <p:spPr>
          <a:xfrm>
            <a:off x="6096000" y="762000"/>
            <a:ext cx="5334000" cy="1524000"/>
          </a:xfrm>
        </p:spPr>
        <p:txBody>
          <a:bodyPr>
            <a:normAutofit/>
          </a:bodyPr>
          <a:lstStyle/>
          <a:p>
            <a:r>
              <a:rPr lang="en-US" sz="3200" dirty="0"/>
              <a:t>Visual on strokes and average glucose levels</a:t>
            </a:r>
          </a:p>
        </p:txBody>
      </p:sp>
      <p:pic>
        <p:nvPicPr>
          <p:cNvPr id="13" name="Audio 12">
            <a:hlinkClick r:id="" action="ppaction://media"/>
            <a:extLst>
              <a:ext uri="{FF2B5EF4-FFF2-40B4-BE49-F238E27FC236}">
                <a16:creationId xmlns:a16="http://schemas.microsoft.com/office/drawing/2014/main" id="{C5DFB862-D3B5-B504-D603-D946FFDA9BC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09235724"/>
      </p:ext>
    </p:extLst>
  </p:cSld>
  <p:clrMapOvr>
    <a:masterClrMapping/>
  </p:clrMapOvr>
  <mc:AlternateContent xmlns:mc="http://schemas.openxmlformats.org/markup-compatibility/2006">
    <mc:Choice xmlns:p14="http://schemas.microsoft.com/office/powerpoint/2010/main" Requires="p14">
      <p:transition spd="slow" p14:dur="2000" advTm="35517"/>
    </mc:Choice>
    <mc:Fallback>
      <p:transition spd="slow" advTm="35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heme/theme1.xml><?xml version="1.0" encoding="utf-8"?>
<a:theme xmlns:a="http://schemas.openxmlformats.org/drawingml/2006/main" name="PebbleVTI">
  <a:themeElements>
    <a:clrScheme name="AnalogousFromDarkSeedLeftStep">
      <a:dk1>
        <a:srgbClr val="000000"/>
      </a:dk1>
      <a:lt1>
        <a:srgbClr val="FFFFFF"/>
      </a:lt1>
      <a:dk2>
        <a:srgbClr val="3D3423"/>
      </a:dk2>
      <a:lt2>
        <a:srgbClr val="E7E2E8"/>
      </a:lt2>
      <a:accent1>
        <a:srgbClr val="5BB346"/>
      </a:accent1>
      <a:accent2>
        <a:srgbClr val="7FAD39"/>
      </a:accent2>
      <a:accent3>
        <a:srgbClr val="A6A441"/>
      </a:accent3>
      <a:accent4>
        <a:srgbClr val="B17D3B"/>
      </a:accent4>
      <a:accent5>
        <a:srgbClr val="C35E4D"/>
      </a:accent5>
      <a:accent6>
        <a:srgbClr val="B13B5B"/>
      </a:accent6>
      <a:hlink>
        <a:srgbClr val="BF673F"/>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706</TotalTime>
  <Words>1237</Words>
  <Application>Microsoft Office PowerPoint</Application>
  <PresentationFormat>Widescreen</PresentationFormat>
  <Paragraphs>68</Paragraphs>
  <Slides>11</Slides>
  <Notes>10</Notes>
  <HiddenSlides>0</HiddenSlides>
  <MMClips>10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Aptos</vt:lpstr>
      <vt:lpstr>Arial</vt:lpstr>
      <vt:lpstr>Avenir Next LT Pro</vt:lpstr>
      <vt:lpstr>Avenir Next LT Pro Light</vt:lpstr>
      <vt:lpstr>Sitka Subheading</vt:lpstr>
      <vt:lpstr>Times New Roman</vt:lpstr>
      <vt:lpstr>PebbleVTI</vt:lpstr>
      <vt:lpstr>Stroke Predictions Using Machine Learning</vt:lpstr>
      <vt:lpstr>Stroke Statistics in the US</vt:lpstr>
      <vt:lpstr>The Dataset</vt:lpstr>
      <vt:lpstr>Dataset Features</vt:lpstr>
      <vt:lpstr>Model Analysis</vt:lpstr>
      <vt:lpstr>The Results</vt:lpstr>
      <vt:lpstr>Important Features</vt:lpstr>
      <vt:lpstr>Visual on strokes and age</vt:lpstr>
      <vt:lpstr>Visual on strokes and average glucose levels</vt:lpstr>
      <vt:lpstr>Conclusion</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Monica Santana</dc:creator>
  <cp:lastModifiedBy>Monica Santana</cp:lastModifiedBy>
  <cp:revision>4</cp:revision>
  <dcterms:created xsi:type="dcterms:W3CDTF">2024-09-18T02:34:58Z</dcterms:created>
  <dcterms:modified xsi:type="dcterms:W3CDTF">2024-09-23T00:28:21Z</dcterms:modified>
</cp:coreProperties>
</file>